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onsolas" panose="020B0609020204030204" pitchFamily="49" charset="0"/>
      <p:regular r:id="rId13"/>
      <p:bold r:id="rId14"/>
      <p:italic r:id="rId15"/>
      <p:boldItalic r:id="rId16"/>
    </p:embeddedFont>
    <p:embeddedFont>
      <p:font typeface="Calibri" panose="020F0502020204030204" pitchFamily="34" charset="0"/>
      <p:regular r:id="rId17"/>
      <p:bold r:id="rId18"/>
      <p:italic r:id="rId19"/>
      <p:boldItalic r:id="rId20"/>
    </p:embeddedFont>
    <p:embeddedFont>
      <p:font typeface="Inter"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61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presProps" Target="presProps.xml"/></Relationships>
</file>

<file path=ppt/media/image-2-2.svg>
</file>

<file path=ppt/media/image-2-4.svg>
</file>

<file path=ppt/media/image-2-6.svg>
</file>

<file path=ppt/media/image-9-2.svg>
</file>

<file path=ppt/media/image-9-4.svg>
</file>

<file path=ppt/media/image-9-6.svg>
</file>

<file path=ppt/media/image-9-8.sv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4368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2-6.svg"/><Relationship Id="rId5" Type="http://schemas.openxmlformats.org/officeDocument/2006/relationships/image" Target="../media/image-2-4.svg"/><Relationship Id="rId4" Type="http://schemas.openxmlformats.org/officeDocument/2006/relationships/image" Target="../media/image-2-2.sv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8" Type="http://schemas.openxmlformats.org/officeDocument/2006/relationships/image" Target="../media/image-9-8.svg"/><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9-6.svg"/><Relationship Id="rId5" Type="http://schemas.openxmlformats.org/officeDocument/2006/relationships/image" Target="../media/image-9-4.svg"/><Relationship Id="rId4" Type="http://schemas.openxmlformats.org/officeDocument/2006/relationships/image" Target="../media/image-9-2.svg"/><Relationship Id="rId9"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355652"/>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Heart Disease Prediction using </a:t>
            </a:r>
            <a:r>
              <a:rPr lang="en-US" sz="4450" b="1" dirty="0" smtClean="0">
                <a:solidFill>
                  <a:srgbClr val="FFFFFF"/>
                </a:solidFill>
                <a:latin typeface="Inter Bold" pitchFamily="34" charset="0"/>
                <a:ea typeface="Inter Bold" pitchFamily="34" charset="-122"/>
                <a:cs typeface="Inter Bold" pitchFamily="34" charset="-120"/>
              </a:rPr>
              <a:t>Logistic Regression</a:t>
            </a:r>
            <a:endParaRPr lang="en-US" sz="4450" dirty="0"/>
          </a:p>
        </p:txBody>
      </p:sp>
      <p:sp>
        <p:nvSpPr>
          <p:cNvPr id="4" name="Text 1"/>
          <p:cNvSpPr/>
          <p:nvPr/>
        </p:nvSpPr>
        <p:spPr>
          <a:xfrm>
            <a:off x="793790" y="4113371"/>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Leveraging Logistic Regression for Early Diagnosis</a:t>
            </a:r>
            <a:endParaRPr lang="en-US" sz="1750" dirty="0"/>
          </a:p>
        </p:txBody>
      </p:sp>
      <p:sp>
        <p:nvSpPr>
          <p:cNvPr id="5" name="Text 2"/>
          <p:cNvSpPr/>
          <p:nvPr/>
        </p:nvSpPr>
        <p:spPr>
          <a:xfrm>
            <a:off x="793790" y="5338048"/>
            <a:ext cx="2835235" cy="354330"/>
          </a:xfrm>
          <a:prstGeom prst="rect">
            <a:avLst/>
          </a:prstGeom>
          <a:noFill/>
          <a:ln/>
        </p:spPr>
        <p:txBody>
          <a:bodyPr wrap="none" lIns="0" tIns="0" rIns="0" bIns="0" rtlCol="0" anchor="t"/>
          <a:lstStyle/>
          <a:p>
            <a:pPr marL="0" indent="0" algn="l">
              <a:lnSpc>
                <a:spcPts val="2750"/>
              </a:lnSpc>
              <a:buNone/>
            </a:pPr>
            <a:r>
              <a:rPr lang="en-US" sz="2200" b="1" smtClean="0">
                <a:solidFill>
                  <a:srgbClr val="FFFFFF"/>
                </a:solidFill>
                <a:latin typeface="Inter Bold" pitchFamily="34" charset="0"/>
                <a:ea typeface="Inter Bold" pitchFamily="34" charset="-122"/>
                <a:cs typeface="Inter Bold" pitchFamily="34" charset="-120"/>
              </a:rPr>
              <a:t>By - Chirandip </a:t>
            </a:r>
            <a:r>
              <a:rPr lang="en-US" sz="2200" b="1" dirty="0">
                <a:solidFill>
                  <a:srgbClr val="FFFFFF"/>
                </a:solidFill>
                <a:latin typeface="Inter Bold" pitchFamily="34" charset="0"/>
                <a:ea typeface="Inter Bold" pitchFamily="34" charset="-122"/>
                <a:cs typeface="Inter Bold" pitchFamily="34" charset="-120"/>
              </a:rPr>
              <a:t>Roy</a:t>
            </a:r>
            <a:endParaRPr lang="en-US" sz="2200" dirty="0"/>
          </a:p>
        </p:txBody>
      </p:sp>
      <p:sp>
        <p:nvSpPr>
          <p:cNvPr id="6" name="Text 3"/>
          <p:cNvSpPr/>
          <p:nvPr/>
        </p:nvSpPr>
        <p:spPr>
          <a:xfrm>
            <a:off x="793790" y="5510927"/>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034534"/>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Conclusion: Empowering Early Diagnosis with ML</a:t>
            </a:r>
            <a:endParaRPr lang="en-US" sz="4450" dirty="0"/>
          </a:p>
        </p:txBody>
      </p:sp>
      <p:sp>
        <p:nvSpPr>
          <p:cNvPr id="3" name="Text 1"/>
          <p:cNvSpPr/>
          <p:nvPr/>
        </p:nvSpPr>
        <p:spPr>
          <a:xfrm>
            <a:off x="793790" y="2905720"/>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We have successfully developed and evaluated a machine learning model capable of predicting heart disease, demonstrating its significant potential to support early diagnosis and improve patient care.</a:t>
            </a:r>
            <a:endParaRPr lang="en-US" sz="1750" dirty="0"/>
          </a:p>
        </p:txBody>
      </p:sp>
      <p:sp>
        <p:nvSpPr>
          <p:cNvPr id="4" name="Text 2"/>
          <p:cNvSpPr/>
          <p:nvPr/>
        </p:nvSpPr>
        <p:spPr>
          <a:xfrm>
            <a:off x="1133951" y="4226838"/>
            <a:ext cx="11469529" cy="566976"/>
          </a:xfrm>
          <a:prstGeom prst="rect">
            <a:avLst/>
          </a:prstGeom>
          <a:noFill/>
          <a:ln/>
        </p:spPr>
        <p:txBody>
          <a:bodyPr wrap="none" lIns="0" tIns="0" rIns="0" bIns="0" rtlCol="0" anchor="t"/>
          <a:lstStyle/>
          <a:p>
            <a:pPr marL="0" indent="0" algn="l">
              <a:lnSpc>
                <a:spcPts val="4450"/>
              </a:lnSpc>
              <a:buNone/>
            </a:pPr>
            <a:r>
              <a:rPr lang="en-US" sz="3550" b="1" dirty="0">
                <a:solidFill>
                  <a:srgbClr val="FFFFFF"/>
                </a:solidFill>
                <a:latin typeface="Inter Bold" pitchFamily="34" charset="0"/>
                <a:ea typeface="Inter Bold" pitchFamily="34" charset="-122"/>
                <a:cs typeface="Inter Bold" pitchFamily="34" charset="-120"/>
              </a:rPr>
              <a:t>“Prevention is better than cure — powered by data.”</a:t>
            </a:r>
            <a:endParaRPr lang="en-US" sz="3550" dirty="0"/>
          </a:p>
        </p:txBody>
      </p:sp>
      <p:sp>
        <p:nvSpPr>
          <p:cNvPr id="5" name="Shape 3"/>
          <p:cNvSpPr/>
          <p:nvPr/>
        </p:nvSpPr>
        <p:spPr>
          <a:xfrm>
            <a:off x="793790" y="3886676"/>
            <a:ext cx="30480" cy="1247299"/>
          </a:xfrm>
          <a:prstGeom prst="rect">
            <a:avLst/>
          </a:prstGeom>
          <a:solidFill>
            <a:srgbClr val="2B0AFF"/>
          </a:solidFill>
          <a:ln/>
        </p:spPr>
      </p:sp>
      <p:sp>
        <p:nvSpPr>
          <p:cNvPr id="6" name="Text 4"/>
          <p:cNvSpPr/>
          <p:nvPr/>
        </p:nvSpPr>
        <p:spPr>
          <a:xfrm>
            <a:off x="793790" y="561594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Model Success</a:t>
            </a:r>
            <a:endParaRPr lang="en-US" sz="2200" dirty="0"/>
          </a:p>
        </p:txBody>
      </p:sp>
      <p:sp>
        <p:nvSpPr>
          <p:cNvPr id="7" name="Text 5"/>
          <p:cNvSpPr/>
          <p:nvPr/>
        </p:nvSpPr>
        <p:spPr>
          <a:xfrm>
            <a:off x="793790" y="6106358"/>
            <a:ext cx="4158615"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Built and evaluated an effective ML model for heart disease prediction.</a:t>
            </a:r>
            <a:endParaRPr lang="en-US" sz="1750" dirty="0"/>
          </a:p>
        </p:txBody>
      </p:sp>
      <p:sp>
        <p:nvSpPr>
          <p:cNvPr id="8" name="Text 6"/>
          <p:cNvSpPr/>
          <p:nvPr/>
        </p:nvSpPr>
        <p:spPr>
          <a:xfrm>
            <a:off x="5235893" y="561594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Aiding Diagnosis</a:t>
            </a:r>
            <a:endParaRPr lang="en-US" sz="2200" dirty="0"/>
          </a:p>
        </p:txBody>
      </p:sp>
      <p:sp>
        <p:nvSpPr>
          <p:cNvPr id="9" name="Text 7"/>
          <p:cNvSpPr/>
          <p:nvPr/>
        </p:nvSpPr>
        <p:spPr>
          <a:xfrm>
            <a:off x="5235893" y="6106358"/>
            <a:ext cx="4158615"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The model offers potential for assisting in timely and accurate early diagnosis.</a:t>
            </a:r>
            <a:endParaRPr lang="en-US" sz="1750" dirty="0"/>
          </a:p>
        </p:txBody>
      </p:sp>
      <p:sp>
        <p:nvSpPr>
          <p:cNvPr id="10" name="Text 8"/>
          <p:cNvSpPr/>
          <p:nvPr/>
        </p:nvSpPr>
        <p:spPr>
          <a:xfrm>
            <a:off x="9677995" y="5615940"/>
            <a:ext cx="3504367" cy="354330"/>
          </a:xfrm>
          <a:prstGeom prst="rect">
            <a:avLst/>
          </a:prstGeom>
          <a:noFill/>
          <a:ln/>
        </p:spPr>
        <p:txBody>
          <a:bodyPr wrap="non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Continuous Improvement</a:t>
            </a:r>
            <a:endParaRPr lang="en-US" sz="2200" dirty="0"/>
          </a:p>
        </p:txBody>
      </p:sp>
      <p:sp>
        <p:nvSpPr>
          <p:cNvPr id="11" name="Text 9"/>
          <p:cNvSpPr/>
          <p:nvPr/>
        </p:nvSpPr>
        <p:spPr>
          <a:xfrm>
            <a:off x="9677995" y="6106358"/>
            <a:ext cx="4158615"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Future work will focus on enhancing accuracy and usability for wider adoption.</a:t>
            </a:r>
            <a:endParaRPr lang="en-US" sz="1750" dirty="0"/>
          </a:p>
        </p:txBody>
      </p:sp>
      <p:sp>
        <p:nvSpPr>
          <p:cNvPr id="12" name="Rectangle 11"/>
          <p:cNvSpPr/>
          <p:nvPr/>
        </p:nvSpPr>
        <p:spPr>
          <a:xfrm>
            <a:off x="12791241" y="7706389"/>
            <a:ext cx="1844566" cy="488731"/>
          </a:xfrm>
          <a:prstGeom prst="rect">
            <a:avLst/>
          </a:prstGeom>
          <a:solidFill>
            <a:schemeClr val="tx1">
              <a:lumMod val="85000"/>
              <a:lumOff val="15000"/>
            </a:schemeClr>
          </a:soli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256467"/>
            <a:ext cx="12336185" cy="708779"/>
          </a:xfrm>
          <a:prstGeom prst="rect">
            <a:avLst/>
          </a:prstGeom>
          <a:noFill/>
          <a:ln/>
        </p:spPr>
        <p:txBody>
          <a:bodyPr wrap="non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Introduction: The Urgency of Early Detection</a:t>
            </a:r>
            <a:endParaRPr lang="en-US" sz="4450" dirty="0"/>
          </a:p>
        </p:txBody>
      </p:sp>
      <p:sp>
        <p:nvSpPr>
          <p:cNvPr id="3" name="Text 1"/>
          <p:cNvSpPr/>
          <p:nvPr/>
        </p:nvSpPr>
        <p:spPr>
          <a:xfrm>
            <a:off x="793790" y="2418874"/>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Heart disease remains a leading cause of mortality worldwide. Early and accurate detection is crucial for improving patient outcomes and significantly reducing fatal events.</a:t>
            </a:r>
            <a:endParaRPr lang="en-US" sz="1750" dirty="0"/>
          </a:p>
        </p:txBody>
      </p:sp>
      <p:sp>
        <p:nvSpPr>
          <p:cNvPr id="4" name="Shape 2"/>
          <p:cNvSpPr/>
          <p:nvPr/>
        </p:nvSpPr>
        <p:spPr>
          <a:xfrm>
            <a:off x="793790" y="3399830"/>
            <a:ext cx="4196358" cy="2592348"/>
          </a:xfrm>
          <a:prstGeom prst="roundRect">
            <a:avLst>
              <a:gd name="adj" fmla="val 3675"/>
            </a:avLst>
          </a:prstGeom>
          <a:solidFill>
            <a:srgbClr val="110080"/>
          </a:solidFill>
          <a:ln w="7620">
            <a:solidFill>
              <a:srgbClr val="2A1999"/>
            </a:solidFill>
            <a:prstDash val="solid"/>
          </a:ln>
        </p:spPr>
      </p:sp>
      <p:sp>
        <p:nvSpPr>
          <p:cNvPr id="5" name="Shape 3"/>
          <p:cNvSpPr/>
          <p:nvPr/>
        </p:nvSpPr>
        <p:spPr>
          <a:xfrm>
            <a:off x="1028224" y="3634264"/>
            <a:ext cx="680442" cy="680442"/>
          </a:xfrm>
          <a:prstGeom prst="roundRect">
            <a:avLst>
              <a:gd name="adj" fmla="val 13436980"/>
            </a:avLst>
          </a:prstGeom>
          <a:solidFill>
            <a:srgbClr val="2B0AFF"/>
          </a:solidFill>
          <a:ln/>
        </p:spPr>
      </p:sp>
      <p:pic>
        <p:nvPicPr>
          <p:cNvPr id="6" name="Image 0" descr="preencoded.png"/>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1215390" y="3821311"/>
            <a:ext cx="306110" cy="306110"/>
          </a:xfrm>
          <a:prstGeom prst="rect">
            <a:avLst/>
          </a:prstGeom>
        </p:spPr>
      </p:pic>
      <p:sp>
        <p:nvSpPr>
          <p:cNvPr id="7" name="Text 4"/>
          <p:cNvSpPr/>
          <p:nvPr/>
        </p:nvSpPr>
        <p:spPr>
          <a:xfrm>
            <a:off x="1028224" y="454152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Global Health Crisis</a:t>
            </a:r>
            <a:endParaRPr lang="en-US" sz="2200" dirty="0"/>
          </a:p>
        </p:txBody>
      </p:sp>
      <p:sp>
        <p:nvSpPr>
          <p:cNvPr id="8" name="Text 5"/>
          <p:cNvSpPr/>
          <p:nvPr/>
        </p:nvSpPr>
        <p:spPr>
          <a:xfrm>
            <a:off x="1028224" y="5031938"/>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Heart disease is a primary cause of death globally.</a:t>
            </a:r>
            <a:endParaRPr lang="en-US" sz="1750" dirty="0"/>
          </a:p>
        </p:txBody>
      </p:sp>
      <p:sp>
        <p:nvSpPr>
          <p:cNvPr id="9" name="Shape 6"/>
          <p:cNvSpPr/>
          <p:nvPr/>
        </p:nvSpPr>
        <p:spPr>
          <a:xfrm>
            <a:off x="5216962" y="3399830"/>
            <a:ext cx="4196358" cy="2592348"/>
          </a:xfrm>
          <a:prstGeom prst="roundRect">
            <a:avLst>
              <a:gd name="adj" fmla="val 3675"/>
            </a:avLst>
          </a:prstGeom>
          <a:solidFill>
            <a:srgbClr val="110080"/>
          </a:solidFill>
          <a:ln w="7620">
            <a:solidFill>
              <a:srgbClr val="2A1999"/>
            </a:solidFill>
            <a:prstDash val="solid"/>
          </a:ln>
        </p:spPr>
      </p:sp>
      <p:sp>
        <p:nvSpPr>
          <p:cNvPr id="10" name="Shape 7"/>
          <p:cNvSpPr/>
          <p:nvPr/>
        </p:nvSpPr>
        <p:spPr>
          <a:xfrm>
            <a:off x="5451396" y="3634264"/>
            <a:ext cx="680442" cy="680442"/>
          </a:xfrm>
          <a:prstGeom prst="roundRect">
            <a:avLst>
              <a:gd name="adj" fmla="val 13436980"/>
            </a:avLst>
          </a:prstGeom>
          <a:solidFill>
            <a:srgbClr val="2B0AFF"/>
          </a:solidFill>
          <a:ln/>
        </p:spPr>
      </p:sp>
      <p:pic>
        <p:nvPicPr>
          <p:cNvPr id="11" name="Image 1" descr="preencoded.png"/>
          <p:cNvPicPr>
            <a:picLocks noChangeAspect="1"/>
          </p:cNvPicPr>
          <p:nvPr/>
        </p:nvPicPr>
        <p:blipFill>
          <a:blip r:embed="rId3">
            <a:extLst>
              <a:ext uri="{96DAC541-7B7A-43D3-8B79-37D633B846F1}">
                <asvg:svgBlip xmlns:asvg="http://schemas.microsoft.com/office/drawing/2016/SVG/main" xmlns="" r:embed="rId5"/>
              </a:ext>
            </a:extLst>
          </a:blip>
          <a:stretch>
            <a:fillRect/>
          </a:stretch>
        </p:blipFill>
        <p:spPr>
          <a:xfrm>
            <a:off x="5638562" y="3821311"/>
            <a:ext cx="306110" cy="306110"/>
          </a:xfrm>
          <a:prstGeom prst="rect">
            <a:avLst/>
          </a:prstGeom>
        </p:spPr>
      </p:pic>
      <p:sp>
        <p:nvSpPr>
          <p:cNvPr id="12" name="Text 8"/>
          <p:cNvSpPr/>
          <p:nvPr/>
        </p:nvSpPr>
        <p:spPr>
          <a:xfrm>
            <a:off x="5451396" y="4541520"/>
            <a:ext cx="3011210" cy="354330"/>
          </a:xfrm>
          <a:prstGeom prst="rect">
            <a:avLst/>
          </a:prstGeom>
          <a:noFill/>
          <a:ln/>
        </p:spPr>
        <p:txBody>
          <a:bodyPr wrap="non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Early Detection is Key</a:t>
            </a:r>
            <a:endParaRPr lang="en-US" sz="2200" dirty="0"/>
          </a:p>
        </p:txBody>
      </p:sp>
      <p:sp>
        <p:nvSpPr>
          <p:cNvPr id="13" name="Text 9"/>
          <p:cNvSpPr/>
          <p:nvPr/>
        </p:nvSpPr>
        <p:spPr>
          <a:xfrm>
            <a:off x="5451396" y="5031938"/>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Timely diagnosis drastically improves survival rates.</a:t>
            </a:r>
            <a:endParaRPr lang="en-US" sz="1750" dirty="0"/>
          </a:p>
        </p:txBody>
      </p:sp>
      <p:sp>
        <p:nvSpPr>
          <p:cNvPr id="14" name="Shape 10"/>
          <p:cNvSpPr/>
          <p:nvPr/>
        </p:nvSpPr>
        <p:spPr>
          <a:xfrm>
            <a:off x="9640133" y="3399830"/>
            <a:ext cx="4196358" cy="2592348"/>
          </a:xfrm>
          <a:prstGeom prst="roundRect">
            <a:avLst>
              <a:gd name="adj" fmla="val 3675"/>
            </a:avLst>
          </a:prstGeom>
          <a:solidFill>
            <a:srgbClr val="110080"/>
          </a:solidFill>
          <a:ln w="7620">
            <a:solidFill>
              <a:srgbClr val="2A1999"/>
            </a:solidFill>
            <a:prstDash val="solid"/>
          </a:ln>
        </p:spPr>
      </p:sp>
      <p:sp>
        <p:nvSpPr>
          <p:cNvPr id="15" name="Shape 11"/>
          <p:cNvSpPr/>
          <p:nvPr/>
        </p:nvSpPr>
        <p:spPr>
          <a:xfrm>
            <a:off x="9874568" y="3634264"/>
            <a:ext cx="680442" cy="680442"/>
          </a:xfrm>
          <a:prstGeom prst="roundRect">
            <a:avLst>
              <a:gd name="adj" fmla="val 13436980"/>
            </a:avLst>
          </a:prstGeom>
          <a:solidFill>
            <a:srgbClr val="2B0AFF"/>
          </a:solidFill>
          <a:ln/>
        </p:spPr>
      </p:sp>
      <p:pic>
        <p:nvPicPr>
          <p:cNvPr id="16" name="Image 2" descr="preencoded.png"/>
          <p:cNvPicPr>
            <a:picLocks noChangeAspect="1"/>
          </p:cNvPicPr>
          <p:nvPr/>
        </p:nvPicPr>
        <p:blipFill>
          <a:blip r:embed="rId3">
            <a:extLst>
              <a:ext uri="{96DAC541-7B7A-43D3-8B79-37D633B846F1}">
                <asvg:svgBlip xmlns:asvg="http://schemas.microsoft.com/office/drawing/2016/SVG/main" xmlns="" r:embed="rId6"/>
              </a:ext>
            </a:extLst>
          </a:blip>
          <a:stretch>
            <a:fillRect/>
          </a:stretch>
        </p:blipFill>
        <p:spPr>
          <a:xfrm>
            <a:off x="10061734" y="3821311"/>
            <a:ext cx="306110" cy="306110"/>
          </a:xfrm>
          <a:prstGeom prst="rect">
            <a:avLst/>
          </a:prstGeom>
        </p:spPr>
      </p:pic>
      <p:sp>
        <p:nvSpPr>
          <p:cNvPr id="17" name="Text 12"/>
          <p:cNvSpPr/>
          <p:nvPr/>
        </p:nvSpPr>
        <p:spPr>
          <a:xfrm>
            <a:off x="9874568" y="454152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5E0DF"/>
                </a:solidFill>
                <a:latin typeface="Inter Bold" pitchFamily="34" charset="0"/>
                <a:ea typeface="Inter Bold" pitchFamily="34" charset="-122"/>
                <a:cs typeface="Inter Bold" pitchFamily="34" charset="-120"/>
              </a:rPr>
              <a:t>ML for Insights</a:t>
            </a:r>
            <a:endParaRPr lang="en-US" sz="2200" dirty="0"/>
          </a:p>
        </p:txBody>
      </p:sp>
      <p:sp>
        <p:nvSpPr>
          <p:cNvPr id="18" name="Text 13"/>
          <p:cNvSpPr/>
          <p:nvPr/>
        </p:nvSpPr>
        <p:spPr>
          <a:xfrm>
            <a:off x="9874568" y="5031938"/>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Machine learning uncovers hidden patterns in complex medical data.</a:t>
            </a:r>
            <a:endParaRPr lang="en-US" sz="1750" dirty="0"/>
          </a:p>
        </p:txBody>
      </p:sp>
      <p:sp>
        <p:nvSpPr>
          <p:cNvPr id="19" name="Text 14"/>
          <p:cNvSpPr/>
          <p:nvPr/>
        </p:nvSpPr>
        <p:spPr>
          <a:xfrm>
            <a:off x="793790" y="624732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Our objective is to develop a robust predictive model that accurately classifies patients as having or not having heart disease using machine learning techniques.</a:t>
            </a:r>
            <a:endParaRPr lang="en-US" sz="1750" dirty="0"/>
          </a:p>
        </p:txBody>
      </p:sp>
      <p:sp>
        <p:nvSpPr>
          <p:cNvPr id="20" name="Rectangle 19"/>
          <p:cNvSpPr/>
          <p:nvPr/>
        </p:nvSpPr>
        <p:spPr>
          <a:xfrm>
            <a:off x="12791241" y="7706389"/>
            <a:ext cx="1844566" cy="488731"/>
          </a:xfrm>
          <a:prstGeom prst="rect">
            <a:avLst/>
          </a:prstGeom>
          <a:solidFill>
            <a:schemeClr val="tx1">
              <a:lumMod val="85000"/>
              <a:lumOff val="15000"/>
            </a:schemeClr>
          </a:soli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4737" y="685443"/>
            <a:ext cx="11355705" cy="673894"/>
          </a:xfrm>
          <a:prstGeom prst="rect">
            <a:avLst/>
          </a:prstGeom>
          <a:noFill/>
          <a:ln/>
        </p:spPr>
        <p:txBody>
          <a:bodyPr wrap="none" lIns="0" tIns="0" rIns="0" bIns="0" rtlCol="0" anchor="t"/>
          <a:lstStyle/>
          <a:p>
            <a:pPr marL="0" indent="0" algn="l">
              <a:lnSpc>
                <a:spcPts val="5300"/>
              </a:lnSpc>
              <a:buNone/>
            </a:pPr>
            <a:r>
              <a:rPr lang="en-US" sz="4200" b="1" dirty="0">
                <a:solidFill>
                  <a:srgbClr val="FFFFFF"/>
                </a:solidFill>
                <a:latin typeface="Inter Bold" pitchFamily="34" charset="0"/>
                <a:ea typeface="Inter Bold" pitchFamily="34" charset="-122"/>
                <a:cs typeface="Inter Bold" pitchFamily="34" charset="-120"/>
              </a:rPr>
              <a:t>Dataset Overview: Understanding Our Data</a:t>
            </a:r>
            <a:endParaRPr lang="en-US" sz="4200" dirty="0"/>
          </a:p>
        </p:txBody>
      </p:sp>
      <p:sp>
        <p:nvSpPr>
          <p:cNvPr id="3" name="Text 1"/>
          <p:cNvSpPr/>
          <p:nvPr/>
        </p:nvSpPr>
        <p:spPr>
          <a:xfrm>
            <a:off x="754737" y="1790581"/>
            <a:ext cx="13120926" cy="689848"/>
          </a:xfrm>
          <a:prstGeom prst="rect">
            <a:avLst/>
          </a:prstGeom>
          <a:noFill/>
          <a:ln/>
        </p:spPr>
        <p:txBody>
          <a:bodyPr wrap="square" lIns="0" tIns="0" rIns="0" bIns="0" rtlCol="0" anchor="t"/>
          <a:lstStyle/>
          <a:p>
            <a:pPr marL="0" indent="0" algn="l">
              <a:lnSpc>
                <a:spcPts val="2700"/>
              </a:lnSpc>
              <a:buNone/>
            </a:pPr>
            <a:r>
              <a:rPr lang="en-US" sz="1650" dirty="0">
                <a:solidFill>
                  <a:srgbClr val="E5E0DF"/>
                </a:solidFill>
                <a:latin typeface="Inter" pitchFamily="34" charset="0"/>
                <a:ea typeface="Inter" pitchFamily="34" charset="-122"/>
                <a:cs typeface="Inter" pitchFamily="34" charset="-120"/>
              </a:rPr>
              <a:t>Our predictive model is built upon a comprehensive heart disease dataset. This dataset provides critical information necessary for identifying key indicators of cardiac health.</a:t>
            </a:r>
            <a:endParaRPr lang="en-US" sz="1650" dirty="0"/>
          </a:p>
        </p:txBody>
      </p:sp>
      <p:sp>
        <p:nvSpPr>
          <p:cNvPr id="4" name="Text 2"/>
          <p:cNvSpPr/>
          <p:nvPr/>
        </p:nvSpPr>
        <p:spPr>
          <a:xfrm>
            <a:off x="754737" y="2917031"/>
            <a:ext cx="7662148" cy="352544"/>
          </a:xfrm>
          <a:prstGeom prst="rect">
            <a:avLst/>
          </a:prstGeom>
          <a:noFill/>
          <a:ln/>
        </p:spPr>
        <p:txBody>
          <a:bodyPr wrap="none" lIns="0" tIns="0" rIns="0" bIns="0" rtlCol="0" anchor="t"/>
          <a:lstStyle/>
          <a:p>
            <a:pPr marL="342900" indent="-342900" algn="l">
              <a:lnSpc>
                <a:spcPts val="2700"/>
              </a:lnSpc>
              <a:buSzPct val="100000"/>
              <a:buChar char="•"/>
            </a:pPr>
            <a:r>
              <a:rPr lang="en-US" sz="1650" b="1" dirty="0">
                <a:solidFill>
                  <a:srgbClr val="E5E0DF"/>
                </a:solidFill>
                <a:latin typeface="Inter" pitchFamily="34" charset="0"/>
                <a:ea typeface="Inter" pitchFamily="34" charset="-122"/>
                <a:cs typeface="Inter" pitchFamily="34" charset="-120"/>
              </a:rPr>
              <a:t>Source:</a:t>
            </a:r>
            <a:r>
              <a:rPr lang="en-US" sz="1650" dirty="0">
                <a:solidFill>
                  <a:srgbClr val="E5E0DF"/>
                </a:solidFill>
                <a:latin typeface="Inter" pitchFamily="34" charset="0"/>
                <a:ea typeface="Inter" pitchFamily="34" charset="-122"/>
                <a:cs typeface="Inter" pitchFamily="34" charset="-120"/>
              </a:rPr>
              <a:t> </a:t>
            </a:r>
            <a:r>
              <a:rPr lang="en-US" sz="1650" dirty="0">
                <a:solidFill>
                  <a:srgbClr val="E5E0DF"/>
                </a:solidFill>
                <a:highlight>
                  <a:srgbClr val="343232"/>
                </a:highlight>
                <a:latin typeface="Consolas" pitchFamily="34" charset="0"/>
                <a:ea typeface="Consolas" pitchFamily="34" charset="-122"/>
                <a:cs typeface="Consolas" pitchFamily="34" charset="-120"/>
              </a:rPr>
              <a:t>dataset_heart.csv</a:t>
            </a:r>
            <a:endParaRPr lang="en-US" sz="1650" dirty="0"/>
          </a:p>
        </p:txBody>
      </p:sp>
      <p:sp>
        <p:nvSpPr>
          <p:cNvPr id="5" name="Text 3"/>
          <p:cNvSpPr/>
          <p:nvPr/>
        </p:nvSpPr>
        <p:spPr>
          <a:xfrm>
            <a:off x="754737" y="3344942"/>
            <a:ext cx="7662148" cy="689848"/>
          </a:xfrm>
          <a:prstGeom prst="rect">
            <a:avLst/>
          </a:prstGeom>
          <a:noFill/>
          <a:ln/>
        </p:spPr>
        <p:txBody>
          <a:bodyPr wrap="square" lIns="0" tIns="0" rIns="0" bIns="0" rtlCol="0" anchor="t"/>
          <a:lstStyle/>
          <a:p>
            <a:pPr marL="342900" indent="-342900" algn="l">
              <a:lnSpc>
                <a:spcPts val="2700"/>
              </a:lnSpc>
              <a:buSzPct val="100000"/>
              <a:buChar char="•"/>
            </a:pPr>
            <a:r>
              <a:rPr lang="en-US" sz="1650" b="1" dirty="0">
                <a:solidFill>
                  <a:srgbClr val="E5E0DF"/>
                </a:solidFill>
                <a:latin typeface="Inter" pitchFamily="34" charset="0"/>
                <a:ea typeface="Inter" pitchFamily="34" charset="-122"/>
                <a:cs typeface="Inter" pitchFamily="34" charset="-120"/>
              </a:rPr>
              <a:t>Shape:</a:t>
            </a:r>
            <a:r>
              <a:rPr lang="en-US" sz="1650" dirty="0">
                <a:solidFill>
                  <a:srgbClr val="E5E0DF"/>
                </a:solidFill>
                <a:latin typeface="Inter" pitchFamily="34" charset="0"/>
                <a:ea typeface="Inter" pitchFamily="34" charset="-122"/>
                <a:cs typeface="Inter" pitchFamily="34" charset="-120"/>
              </a:rPr>
              <a:t> (303 rows, 14 columns) - providing a solid foundation for analysis.</a:t>
            </a:r>
            <a:endParaRPr lang="en-US" sz="1650" dirty="0"/>
          </a:p>
        </p:txBody>
      </p:sp>
      <p:sp>
        <p:nvSpPr>
          <p:cNvPr id="6" name="Text 4"/>
          <p:cNvSpPr/>
          <p:nvPr/>
        </p:nvSpPr>
        <p:spPr>
          <a:xfrm>
            <a:off x="754737" y="4110157"/>
            <a:ext cx="7662148" cy="2069544"/>
          </a:xfrm>
          <a:prstGeom prst="rect">
            <a:avLst/>
          </a:prstGeom>
          <a:noFill/>
          <a:ln/>
        </p:spPr>
        <p:txBody>
          <a:bodyPr wrap="square" lIns="0" tIns="0" rIns="0" bIns="0" rtlCol="0" anchor="t"/>
          <a:lstStyle/>
          <a:p>
            <a:pPr marL="342900" indent="-342900" algn="l">
              <a:lnSpc>
                <a:spcPts val="2700"/>
              </a:lnSpc>
              <a:buSzPct val="100000"/>
              <a:buChar char="•"/>
            </a:pPr>
            <a:r>
              <a:rPr lang="en-US" sz="1650" b="1" dirty="0">
                <a:solidFill>
                  <a:srgbClr val="E5E0DF"/>
                </a:solidFill>
                <a:latin typeface="Inter" pitchFamily="34" charset="0"/>
                <a:ea typeface="Inter" pitchFamily="34" charset="-122"/>
                <a:cs typeface="Inter" pitchFamily="34" charset="-120"/>
              </a:rPr>
              <a:t>Key Features:</a:t>
            </a:r>
            <a:r>
              <a:rPr lang="en-US" sz="1650" dirty="0">
                <a:solidFill>
                  <a:srgbClr val="E5E0DF"/>
                </a:solidFill>
                <a:latin typeface="Inter" pitchFamily="34" charset="0"/>
                <a:ea typeface="Inter" pitchFamily="34" charset="-122"/>
                <a:cs typeface="Inter" pitchFamily="34" charset="-120"/>
              </a:rPr>
              <a:t> Age, Sex, Chest Pain Type (CP), Resting Blood Pressure (trestbps), Cholesterol (chol), Fasting Blood Sugar (fbs), Resting Electrocardiographic Results (restecg), Maximum Heart Rate Achieved (thalach), Exercise Induced Angina (exang), Oldpeak (ST depression induced by exercise relative to rest), Slope of the peak exercise ST segment, Number of Major Vessels (ca), Thalassemia (thal).</a:t>
            </a:r>
            <a:endParaRPr lang="en-US" sz="1650" dirty="0"/>
          </a:p>
        </p:txBody>
      </p:sp>
      <p:sp>
        <p:nvSpPr>
          <p:cNvPr id="7" name="Text 5"/>
          <p:cNvSpPr/>
          <p:nvPr/>
        </p:nvSpPr>
        <p:spPr>
          <a:xfrm>
            <a:off x="754737" y="6255068"/>
            <a:ext cx="7662148" cy="352544"/>
          </a:xfrm>
          <a:prstGeom prst="rect">
            <a:avLst/>
          </a:prstGeom>
          <a:noFill/>
          <a:ln/>
        </p:spPr>
        <p:txBody>
          <a:bodyPr wrap="none" lIns="0" tIns="0" rIns="0" bIns="0" rtlCol="0" anchor="t"/>
          <a:lstStyle/>
          <a:p>
            <a:pPr marL="342900" indent="-342900" algn="l">
              <a:lnSpc>
                <a:spcPts val="2700"/>
              </a:lnSpc>
              <a:buSzPct val="100000"/>
              <a:buChar char="•"/>
            </a:pPr>
            <a:r>
              <a:rPr lang="en-US" sz="1650" b="1" dirty="0">
                <a:solidFill>
                  <a:srgbClr val="E5E0DF"/>
                </a:solidFill>
                <a:latin typeface="Inter" pitchFamily="34" charset="0"/>
                <a:ea typeface="Inter" pitchFamily="34" charset="-122"/>
                <a:cs typeface="Inter" pitchFamily="34" charset="-120"/>
              </a:rPr>
              <a:t>Target Variable:</a:t>
            </a:r>
            <a:r>
              <a:rPr lang="en-US" sz="1650" dirty="0">
                <a:solidFill>
                  <a:srgbClr val="E5E0DF"/>
                </a:solidFill>
                <a:latin typeface="Inter" pitchFamily="34" charset="0"/>
                <a:ea typeface="Inter" pitchFamily="34" charset="-122"/>
                <a:cs typeface="Inter" pitchFamily="34" charset="-120"/>
              </a:rPr>
              <a:t> </a:t>
            </a:r>
            <a:r>
              <a:rPr lang="en-US" sz="1650" dirty="0">
                <a:solidFill>
                  <a:srgbClr val="E5E0DF"/>
                </a:solidFill>
                <a:highlight>
                  <a:srgbClr val="343232"/>
                </a:highlight>
                <a:latin typeface="Consolas" pitchFamily="34" charset="0"/>
                <a:ea typeface="Consolas" pitchFamily="34" charset="-122"/>
                <a:cs typeface="Consolas" pitchFamily="34" charset="-120"/>
              </a:rPr>
              <a:t>heart disease</a:t>
            </a:r>
            <a:r>
              <a:rPr lang="en-US" sz="1650" dirty="0">
                <a:solidFill>
                  <a:srgbClr val="E5E0DF"/>
                </a:solidFill>
                <a:latin typeface="Inter" pitchFamily="34" charset="0"/>
                <a:ea typeface="Inter" pitchFamily="34" charset="-122"/>
                <a:cs typeface="Inter" pitchFamily="34" charset="-120"/>
              </a:rPr>
              <a:t> (1 = presence, 0 = absence).</a:t>
            </a:r>
            <a:endParaRPr lang="en-US" sz="1650" dirty="0"/>
          </a:p>
        </p:txBody>
      </p:sp>
      <p:pic>
        <p:nvPicPr>
          <p:cNvPr id="8" name="Image 0" descr="preencoded.png"/>
          <p:cNvPicPr>
            <a:picLocks noChangeAspect="1"/>
          </p:cNvPicPr>
          <p:nvPr/>
        </p:nvPicPr>
        <p:blipFill>
          <a:blip r:embed="rId3"/>
          <a:stretch>
            <a:fillRect/>
          </a:stretch>
        </p:blipFill>
        <p:spPr>
          <a:xfrm>
            <a:off x="8950523" y="2965490"/>
            <a:ext cx="4932759" cy="2516148"/>
          </a:xfrm>
          <a:prstGeom prst="rect">
            <a:avLst/>
          </a:prstGeom>
        </p:spPr>
      </p:pic>
      <p:sp>
        <p:nvSpPr>
          <p:cNvPr id="9" name="Shape 6"/>
          <p:cNvSpPr/>
          <p:nvPr/>
        </p:nvSpPr>
        <p:spPr>
          <a:xfrm>
            <a:off x="10107216" y="5512118"/>
            <a:ext cx="215622" cy="215622"/>
          </a:xfrm>
          <a:prstGeom prst="roundRect">
            <a:avLst>
              <a:gd name="adj" fmla="val 8482"/>
            </a:avLst>
          </a:prstGeom>
          <a:solidFill>
            <a:srgbClr val="1B00C7"/>
          </a:solidFill>
          <a:ln/>
        </p:spPr>
      </p:sp>
      <p:sp>
        <p:nvSpPr>
          <p:cNvPr id="10" name="Text 7"/>
          <p:cNvSpPr/>
          <p:nvPr/>
        </p:nvSpPr>
        <p:spPr>
          <a:xfrm>
            <a:off x="10383798" y="5512118"/>
            <a:ext cx="956905" cy="215622"/>
          </a:xfrm>
          <a:prstGeom prst="rect">
            <a:avLst/>
          </a:prstGeom>
          <a:noFill/>
          <a:ln/>
        </p:spPr>
        <p:txBody>
          <a:bodyPr wrap="none" lIns="0" tIns="0" rIns="0" bIns="0" rtlCol="0" anchor="t"/>
          <a:lstStyle/>
          <a:p>
            <a:pPr marL="0" indent="0" algn="l">
              <a:lnSpc>
                <a:spcPts val="1650"/>
              </a:lnSpc>
              <a:buNone/>
            </a:pPr>
            <a:r>
              <a:rPr lang="en-US" sz="1650" dirty="0">
                <a:solidFill>
                  <a:srgbClr val="E5E0DF"/>
                </a:solidFill>
                <a:latin typeface="Inter" pitchFamily="34" charset="0"/>
                <a:ea typeface="Inter" pitchFamily="34" charset="-122"/>
                <a:cs typeface="Inter" pitchFamily="34" charset="-120"/>
              </a:rPr>
              <a:t>Presence</a:t>
            </a:r>
            <a:endParaRPr lang="en-US" sz="1650" dirty="0"/>
          </a:p>
        </p:txBody>
      </p:sp>
      <p:sp>
        <p:nvSpPr>
          <p:cNvPr id="11" name="Shape 8"/>
          <p:cNvSpPr/>
          <p:nvPr/>
        </p:nvSpPr>
        <p:spPr>
          <a:xfrm>
            <a:off x="11493103" y="5512118"/>
            <a:ext cx="215622" cy="215622"/>
          </a:xfrm>
          <a:prstGeom prst="roundRect">
            <a:avLst>
              <a:gd name="adj" fmla="val 8482"/>
            </a:avLst>
          </a:prstGeom>
          <a:solidFill>
            <a:srgbClr val="6D57FF"/>
          </a:solidFill>
          <a:ln/>
        </p:spPr>
      </p:sp>
      <p:sp>
        <p:nvSpPr>
          <p:cNvPr id="12" name="Text 9"/>
          <p:cNvSpPr/>
          <p:nvPr/>
        </p:nvSpPr>
        <p:spPr>
          <a:xfrm>
            <a:off x="11769685" y="5512118"/>
            <a:ext cx="896660" cy="215622"/>
          </a:xfrm>
          <a:prstGeom prst="rect">
            <a:avLst/>
          </a:prstGeom>
          <a:noFill/>
          <a:ln/>
        </p:spPr>
        <p:txBody>
          <a:bodyPr wrap="none" lIns="0" tIns="0" rIns="0" bIns="0" rtlCol="0" anchor="t"/>
          <a:lstStyle/>
          <a:p>
            <a:pPr marL="0" indent="0" algn="l">
              <a:lnSpc>
                <a:spcPts val="1650"/>
              </a:lnSpc>
              <a:buNone/>
            </a:pPr>
            <a:r>
              <a:rPr lang="en-US" sz="1650" dirty="0">
                <a:solidFill>
                  <a:srgbClr val="E5E0DF"/>
                </a:solidFill>
                <a:latin typeface="Inter" pitchFamily="34" charset="0"/>
                <a:ea typeface="Inter" pitchFamily="34" charset="-122"/>
                <a:cs typeface="Inter" pitchFamily="34" charset="-120"/>
              </a:rPr>
              <a:t>Absence</a:t>
            </a:r>
            <a:endParaRPr lang="en-US" sz="1650" dirty="0"/>
          </a:p>
        </p:txBody>
      </p:sp>
      <p:sp>
        <p:nvSpPr>
          <p:cNvPr id="13" name="Text 10"/>
          <p:cNvSpPr/>
          <p:nvPr/>
        </p:nvSpPr>
        <p:spPr>
          <a:xfrm>
            <a:off x="8950523" y="5970270"/>
            <a:ext cx="4932759" cy="1379696"/>
          </a:xfrm>
          <a:prstGeom prst="rect">
            <a:avLst/>
          </a:prstGeom>
          <a:noFill/>
          <a:ln/>
        </p:spPr>
        <p:txBody>
          <a:bodyPr wrap="square" lIns="0" tIns="0" rIns="0" bIns="0" rtlCol="0" anchor="t"/>
          <a:lstStyle/>
          <a:p>
            <a:pPr marL="0" indent="0" algn="l">
              <a:lnSpc>
                <a:spcPts val="2700"/>
              </a:lnSpc>
              <a:buNone/>
            </a:pPr>
            <a:r>
              <a:rPr lang="en-US" sz="1650" dirty="0">
                <a:solidFill>
                  <a:srgbClr val="E5E0DF"/>
                </a:solidFill>
                <a:latin typeface="Inter" pitchFamily="34" charset="0"/>
                <a:ea typeface="Inter" pitchFamily="34" charset="-122"/>
                <a:cs typeface="Inter" pitchFamily="34" charset="-120"/>
              </a:rPr>
              <a:t>The pie chart illustrates the distribution of our target variable, showing a balanced representation of patients with and without heart disease, which is ideal for model training.</a:t>
            </a:r>
            <a:endParaRPr lang="en-US" sz="1650" dirty="0"/>
          </a:p>
        </p:txBody>
      </p:sp>
      <p:sp>
        <p:nvSpPr>
          <p:cNvPr id="14" name="Rectangle 13"/>
          <p:cNvSpPr/>
          <p:nvPr/>
        </p:nvSpPr>
        <p:spPr>
          <a:xfrm>
            <a:off x="12791241" y="7706389"/>
            <a:ext cx="1844566" cy="488731"/>
          </a:xfrm>
          <a:prstGeom prst="rect">
            <a:avLst/>
          </a:prstGeom>
          <a:solidFill>
            <a:schemeClr val="tx1">
              <a:lumMod val="85000"/>
              <a:lumOff val="15000"/>
            </a:schemeClr>
          </a:soli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076"/>
          </a:xfrm>
          <a:prstGeom prst="rect">
            <a:avLst/>
          </a:prstGeom>
        </p:spPr>
      </p:pic>
      <p:sp>
        <p:nvSpPr>
          <p:cNvPr id="3" name="Text 0"/>
          <p:cNvSpPr/>
          <p:nvPr/>
        </p:nvSpPr>
        <p:spPr>
          <a:xfrm>
            <a:off x="6098977" y="481251"/>
            <a:ext cx="7918847" cy="1093708"/>
          </a:xfrm>
          <a:prstGeom prst="rect">
            <a:avLst/>
          </a:prstGeom>
          <a:noFill/>
          <a:ln/>
        </p:spPr>
        <p:txBody>
          <a:bodyPr wrap="square" lIns="0" tIns="0" rIns="0" bIns="0" rtlCol="0" anchor="t"/>
          <a:lstStyle/>
          <a:p>
            <a:pPr marL="0" indent="0" algn="l">
              <a:lnSpc>
                <a:spcPts val="4300"/>
              </a:lnSpc>
              <a:buNone/>
            </a:pPr>
            <a:r>
              <a:rPr lang="en-US" sz="3400" b="1" dirty="0">
                <a:solidFill>
                  <a:srgbClr val="FFFFFF"/>
                </a:solidFill>
                <a:latin typeface="Inter Bold" pitchFamily="34" charset="0"/>
                <a:ea typeface="Inter Bold" pitchFamily="34" charset="-122"/>
                <a:cs typeface="Inter Bold" pitchFamily="34" charset="-120"/>
              </a:rPr>
              <a:t>Data Preprocessing: Preparing for Prediction</a:t>
            </a:r>
            <a:endParaRPr lang="en-US" sz="3400" dirty="0"/>
          </a:p>
        </p:txBody>
      </p:sp>
      <p:sp>
        <p:nvSpPr>
          <p:cNvPr id="4" name="Text 1"/>
          <p:cNvSpPr/>
          <p:nvPr/>
        </p:nvSpPr>
        <p:spPr>
          <a:xfrm>
            <a:off x="6098977" y="1837492"/>
            <a:ext cx="7918847" cy="560070"/>
          </a:xfrm>
          <a:prstGeom prst="rect">
            <a:avLst/>
          </a:prstGeom>
          <a:noFill/>
          <a:ln/>
        </p:spPr>
        <p:txBody>
          <a:bodyPr wrap="square" lIns="0" tIns="0" rIns="0" bIns="0" rtlCol="0" anchor="t"/>
          <a:lstStyle/>
          <a:p>
            <a:pPr marL="0" indent="0" algn="l">
              <a:lnSpc>
                <a:spcPts val="2200"/>
              </a:lnSpc>
              <a:buNone/>
            </a:pPr>
            <a:r>
              <a:rPr lang="en-US" sz="1350" dirty="0">
                <a:solidFill>
                  <a:srgbClr val="E5E0DF"/>
                </a:solidFill>
                <a:latin typeface="Inter" pitchFamily="34" charset="0"/>
                <a:ea typeface="Inter" pitchFamily="34" charset="-122"/>
                <a:cs typeface="Inter" pitchFamily="34" charset="-120"/>
              </a:rPr>
              <a:t>Effective data preprocessing is fundamental to building an accurate machine learning model. This phase ensures our data is clean, consistent, and optimally formatted.</a:t>
            </a:r>
            <a:endParaRPr lang="en-US" sz="1350" dirty="0"/>
          </a:p>
        </p:txBody>
      </p:sp>
      <p:pic>
        <p:nvPicPr>
          <p:cNvPr id="5" name="Image 1" descr="preencoded.png"/>
          <p:cNvPicPr>
            <a:picLocks noChangeAspect="1"/>
          </p:cNvPicPr>
          <p:nvPr/>
        </p:nvPicPr>
        <p:blipFill>
          <a:blip r:embed="rId4"/>
          <a:stretch>
            <a:fillRect/>
          </a:stretch>
        </p:blipFill>
        <p:spPr>
          <a:xfrm>
            <a:off x="6098977" y="2594372"/>
            <a:ext cx="875109" cy="1288613"/>
          </a:xfrm>
          <a:prstGeom prst="rect">
            <a:avLst/>
          </a:prstGeom>
        </p:spPr>
      </p:pic>
      <p:sp>
        <p:nvSpPr>
          <p:cNvPr id="6" name="Text 2"/>
          <p:cNvSpPr/>
          <p:nvPr/>
        </p:nvSpPr>
        <p:spPr>
          <a:xfrm>
            <a:off x="7149108" y="2769394"/>
            <a:ext cx="2187773" cy="273487"/>
          </a:xfrm>
          <a:prstGeom prst="rect">
            <a:avLst/>
          </a:prstGeom>
          <a:noFill/>
          <a:ln/>
        </p:spPr>
        <p:txBody>
          <a:bodyPr wrap="none" lIns="0" tIns="0" rIns="0" bIns="0" rtlCol="0" anchor="t"/>
          <a:lstStyle/>
          <a:p>
            <a:pPr marL="0" indent="0" algn="l">
              <a:lnSpc>
                <a:spcPts val="2150"/>
              </a:lnSpc>
              <a:buNone/>
            </a:pPr>
            <a:r>
              <a:rPr lang="en-US" sz="1700" b="1" dirty="0">
                <a:solidFill>
                  <a:srgbClr val="E5E0DF"/>
                </a:solidFill>
                <a:latin typeface="Inter Bold" pitchFamily="34" charset="0"/>
                <a:ea typeface="Inter Bold" pitchFamily="34" charset="-122"/>
                <a:cs typeface="Inter Bold" pitchFamily="34" charset="-120"/>
              </a:rPr>
              <a:t>Clean Data</a:t>
            </a:r>
            <a:endParaRPr lang="en-US" sz="1700" dirty="0"/>
          </a:p>
        </p:txBody>
      </p:sp>
      <p:sp>
        <p:nvSpPr>
          <p:cNvPr id="7" name="Text 3"/>
          <p:cNvSpPr/>
          <p:nvPr/>
        </p:nvSpPr>
        <p:spPr>
          <a:xfrm>
            <a:off x="7149108" y="3147893"/>
            <a:ext cx="6868716" cy="560070"/>
          </a:xfrm>
          <a:prstGeom prst="rect">
            <a:avLst/>
          </a:prstGeom>
          <a:noFill/>
          <a:ln/>
        </p:spPr>
        <p:txBody>
          <a:bodyPr wrap="square" lIns="0" tIns="0" rIns="0" bIns="0" rtlCol="0" anchor="t"/>
          <a:lstStyle/>
          <a:p>
            <a:pPr marL="0" indent="0" algn="l">
              <a:lnSpc>
                <a:spcPts val="2200"/>
              </a:lnSpc>
              <a:buNone/>
            </a:pPr>
            <a:r>
              <a:rPr lang="en-US" sz="1350" dirty="0">
                <a:solidFill>
                  <a:srgbClr val="E5E0DF"/>
                </a:solidFill>
                <a:latin typeface="Inter" pitchFamily="34" charset="0"/>
                <a:ea typeface="Inter" pitchFamily="34" charset="-122"/>
                <a:cs typeface="Inter" pitchFamily="34" charset="-120"/>
              </a:rPr>
              <a:t>Identified and removed duplicate entries, and addressed any missing values to ensure data integrity.</a:t>
            </a:r>
            <a:endParaRPr lang="en-US" sz="1350" dirty="0"/>
          </a:p>
        </p:txBody>
      </p:sp>
      <p:pic>
        <p:nvPicPr>
          <p:cNvPr id="8" name="Image 2" descr="preencoded.png"/>
          <p:cNvPicPr>
            <a:picLocks noChangeAspect="1"/>
          </p:cNvPicPr>
          <p:nvPr/>
        </p:nvPicPr>
        <p:blipFill>
          <a:blip r:embed="rId5"/>
          <a:stretch>
            <a:fillRect/>
          </a:stretch>
        </p:blipFill>
        <p:spPr>
          <a:xfrm>
            <a:off x="6098977" y="3882985"/>
            <a:ext cx="875109" cy="1288613"/>
          </a:xfrm>
          <a:prstGeom prst="rect">
            <a:avLst/>
          </a:prstGeom>
        </p:spPr>
      </p:pic>
      <p:sp>
        <p:nvSpPr>
          <p:cNvPr id="9" name="Text 4"/>
          <p:cNvSpPr/>
          <p:nvPr/>
        </p:nvSpPr>
        <p:spPr>
          <a:xfrm>
            <a:off x="7149108" y="4058007"/>
            <a:ext cx="2187773" cy="273487"/>
          </a:xfrm>
          <a:prstGeom prst="rect">
            <a:avLst/>
          </a:prstGeom>
          <a:noFill/>
          <a:ln/>
        </p:spPr>
        <p:txBody>
          <a:bodyPr wrap="none" lIns="0" tIns="0" rIns="0" bIns="0" rtlCol="0" anchor="t"/>
          <a:lstStyle/>
          <a:p>
            <a:pPr marL="0" indent="0" algn="l">
              <a:lnSpc>
                <a:spcPts val="2150"/>
              </a:lnSpc>
              <a:buNone/>
            </a:pPr>
            <a:r>
              <a:rPr lang="en-US" sz="1700" b="1" dirty="0">
                <a:solidFill>
                  <a:srgbClr val="E5E0DF"/>
                </a:solidFill>
                <a:latin typeface="Inter Bold" pitchFamily="34" charset="0"/>
                <a:ea typeface="Inter Bold" pitchFamily="34" charset="-122"/>
                <a:cs typeface="Inter Bold" pitchFamily="34" charset="-120"/>
              </a:rPr>
              <a:t>Encode Categories</a:t>
            </a:r>
            <a:endParaRPr lang="en-US" sz="1700" dirty="0"/>
          </a:p>
        </p:txBody>
      </p:sp>
      <p:sp>
        <p:nvSpPr>
          <p:cNvPr id="10" name="Text 5"/>
          <p:cNvSpPr/>
          <p:nvPr/>
        </p:nvSpPr>
        <p:spPr>
          <a:xfrm>
            <a:off x="7149108" y="4436507"/>
            <a:ext cx="6868716" cy="560070"/>
          </a:xfrm>
          <a:prstGeom prst="rect">
            <a:avLst/>
          </a:prstGeom>
          <a:noFill/>
          <a:ln/>
        </p:spPr>
        <p:txBody>
          <a:bodyPr wrap="square" lIns="0" tIns="0" rIns="0" bIns="0" rtlCol="0" anchor="t"/>
          <a:lstStyle/>
          <a:p>
            <a:pPr marL="0" indent="0" algn="l">
              <a:lnSpc>
                <a:spcPts val="2200"/>
              </a:lnSpc>
              <a:buNone/>
            </a:pPr>
            <a:r>
              <a:rPr lang="en-US" sz="1350" dirty="0">
                <a:solidFill>
                  <a:srgbClr val="E5E0DF"/>
                </a:solidFill>
                <a:latin typeface="Inter" pitchFamily="34" charset="0"/>
                <a:ea typeface="Inter" pitchFamily="34" charset="-122"/>
                <a:cs typeface="Inter" pitchFamily="34" charset="-120"/>
              </a:rPr>
              <a:t>Converted categorical features into numerical representations for machine learning compatibility.</a:t>
            </a:r>
            <a:endParaRPr lang="en-US" sz="1350" dirty="0"/>
          </a:p>
        </p:txBody>
      </p:sp>
      <p:pic>
        <p:nvPicPr>
          <p:cNvPr id="11" name="Image 3" descr="preencoded.png"/>
          <p:cNvPicPr>
            <a:picLocks noChangeAspect="1"/>
          </p:cNvPicPr>
          <p:nvPr/>
        </p:nvPicPr>
        <p:blipFill>
          <a:blip r:embed="rId6"/>
          <a:stretch>
            <a:fillRect/>
          </a:stretch>
        </p:blipFill>
        <p:spPr>
          <a:xfrm>
            <a:off x="6098977" y="5171599"/>
            <a:ext cx="875109" cy="1288613"/>
          </a:xfrm>
          <a:prstGeom prst="rect">
            <a:avLst/>
          </a:prstGeom>
        </p:spPr>
      </p:pic>
      <p:sp>
        <p:nvSpPr>
          <p:cNvPr id="12" name="Text 6"/>
          <p:cNvSpPr/>
          <p:nvPr/>
        </p:nvSpPr>
        <p:spPr>
          <a:xfrm>
            <a:off x="7149108" y="5346621"/>
            <a:ext cx="2187773" cy="273487"/>
          </a:xfrm>
          <a:prstGeom prst="rect">
            <a:avLst/>
          </a:prstGeom>
          <a:noFill/>
          <a:ln/>
        </p:spPr>
        <p:txBody>
          <a:bodyPr wrap="none" lIns="0" tIns="0" rIns="0" bIns="0" rtlCol="0" anchor="t"/>
          <a:lstStyle/>
          <a:p>
            <a:pPr marL="0" indent="0" algn="l">
              <a:lnSpc>
                <a:spcPts val="2150"/>
              </a:lnSpc>
              <a:buNone/>
            </a:pPr>
            <a:r>
              <a:rPr lang="en-US" sz="1700" b="1" dirty="0">
                <a:solidFill>
                  <a:srgbClr val="E5E0DF"/>
                </a:solidFill>
                <a:latin typeface="Inter Bold" pitchFamily="34" charset="0"/>
                <a:ea typeface="Inter Bold" pitchFamily="34" charset="-122"/>
                <a:cs typeface="Inter Bold" pitchFamily="34" charset="-120"/>
              </a:rPr>
              <a:t>Normalize Features</a:t>
            </a:r>
            <a:endParaRPr lang="en-US" sz="1700" dirty="0"/>
          </a:p>
        </p:txBody>
      </p:sp>
      <p:sp>
        <p:nvSpPr>
          <p:cNvPr id="13" name="Text 7"/>
          <p:cNvSpPr/>
          <p:nvPr/>
        </p:nvSpPr>
        <p:spPr>
          <a:xfrm>
            <a:off x="7149108" y="5725120"/>
            <a:ext cx="6868716" cy="560070"/>
          </a:xfrm>
          <a:prstGeom prst="rect">
            <a:avLst/>
          </a:prstGeom>
          <a:noFill/>
          <a:ln/>
        </p:spPr>
        <p:txBody>
          <a:bodyPr wrap="square" lIns="0" tIns="0" rIns="0" bIns="0" rtlCol="0" anchor="t"/>
          <a:lstStyle/>
          <a:p>
            <a:pPr marL="0" indent="0" algn="l">
              <a:lnSpc>
                <a:spcPts val="2200"/>
              </a:lnSpc>
              <a:buNone/>
            </a:pPr>
            <a:r>
              <a:rPr lang="en-US" sz="1350" dirty="0">
                <a:solidFill>
                  <a:srgbClr val="E5E0DF"/>
                </a:solidFill>
                <a:latin typeface="Inter" pitchFamily="34" charset="0"/>
                <a:ea typeface="Inter" pitchFamily="34" charset="-122"/>
                <a:cs typeface="Inter" pitchFamily="34" charset="-120"/>
              </a:rPr>
              <a:t>Applied </a:t>
            </a:r>
            <a:r>
              <a:rPr lang="en-US" sz="1350" b="1" dirty="0">
                <a:solidFill>
                  <a:srgbClr val="E5E0DF"/>
                </a:solidFill>
                <a:latin typeface="Inter" pitchFamily="34" charset="0"/>
                <a:ea typeface="Inter" pitchFamily="34" charset="-122"/>
                <a:cs typeface="Inter" pitchFamily="34" charset="-120"/>
              </a:rPr>
              <a:t>StandardScaler</a:t>
            </a:r>
            <a:r>
              <a:rPr lang="en-US" sz="1350" dirty="0">
                <a:solidFill>
                  <a:srgbClr val="E5E0DF"/>
                </a:solidFill>
                <a:latin typeface="Inter" pitchFamily="34" charset="0"/>
                <a:ea typeface="Inter" pitchFamily="34" charset="-122"/>
                <a:cs typeface="Inter" pitchFamily="34" charset="-120"/>
              </a:rPr>
              <a:t> to standardize feature ranges, preventing dominance by larger values.</a:t>
            </a:r>
            <a:endParaRPr lang="en-US" sz="1350" dirty="0"/>
          </a:p>
        </p:txBody>
      </p:sp>
      <p:pic>
        <p:nvPicPr>
          <p:cNvPr id="14" name="Image 4" descr="preencoded.png"/>
          <p:cNvPicPr>
            <a:picLocks noChangeAspect="1"/>
          </p:cNvPicPr>
          <p:nvPr/>
        </p:nvPicPr>
        <p:blipFill>
          <a:blip r:embed="rId7"/>
          <a:stretch>
            <a:fillRect/>
          </a:stretch>
        </p:blipFill>
        <p:spPr>
          <a:xfrm>
            <a:off x="6098977" y="6460212"/>
            <a:ext cx="875109" cy="1288613"/>
          </a:xfrm>
          <a:prstGeom prst="rect">
            <a:avLst/>
          </a:prstGeom>
        </p:spPr>
      </p:pic>
      <p:sp>
        <p:nvSpPr>
          <p:cNvPr id="15" name="Text 8"/>
          <p:cNvSpPr/>
          <p:nvPr/>
        </p:nvSpPr>
        <p:spPr>
          <a:xfrm>
            <a:off x="7149108" y="6635234"/>
            <a:ext cx="2187773" cy="273487"/>
          </a:xfrm>
          <a:prstGeom prst="rect">
            <a:avLst/>
          </a:prstGeom>
          <a:noFill/>
          <a:ln/>
        </p:spPr>
        <p:txBody>
          <a:bodyPr wrap="none" lIns="0" tIns="0" rIns="0" bIns="0" rtlCol="0" anchor="t"/>
          <a:lstStyle/>
          <a:p>
            <a:pPr marL="0" indent="0" algn="l">
              <a:lnSpc>
                <a:spcPts val="2150"/>
              </a:lnSpc>
              <a:buNone/>
            </a:pPr>
            <a:r>
              <a:rPr lang="en-US" sz="1700" b="1" dirty="0">
                <a:solidFill>
                  <a:srgbClr val="E5E0DF"/>
                </a:solidFill>
                <a:latin typeface="Inter Bold" pitchFamily="34" charset="0"/>
                <a:ea typeface="Inter Bold" pitchFamily="34" charset="-122"/>
                <a:cs typeface="Inter Bold" pitchFamily="34" charset="-120"/>
              </a:rPr>
              <a:t>Split Data</a:t>
            </a:r>
            <a:endParaRPr lang="en-US" sz="1700" dirty="0"/>
          </a:p>
        </p:txBody>
      </p:sp>
      <p:sp>
        <p:nvSpPr>
          <p:cNvPr id="16" name="Text 9"/>
          <p:cNvSpPr/>
          <p:nvPr/>
        </p:nvSpPr>
        <p:spPr>
          <a:xfrm>
            <a:off x="7149108" y="7013734"/>
            <a:ext cx="6868716" cy="560070"/>
          </a:xfrm>
          <a:prstGeom prst="rect">
            <a:avLst/>
          </a:prstGeom>
          <a:noFill/>
          <a:ln/>
        </p:spPr>
        <p:txBody>
          <a:bodyPr wrap="square" lIns="0" tIns="0" rIns="0" bIns="0" rtlCol="0" anchor="t"/>
          <a:lstStyle/>
          <a:p>
            <a:pPr marL="0" indent="0" algn="l">
              <a:lnSpc>
                <a:spcPts val="2200"/>
              </a:lnSpc>
              <a:buNone/>
            </a:pPr>
            <a:r>
              <a:rPr lang="en-US" sz="1350" dirty="0">
                <a:solidFill>
                  <a:srgbClr val="E5E0DF"/>
                </a:solidFill>
                <a:latin typeface="Inter" pitchFamily="34" charset="0"/>
                <a:ea typeface="Inter" pitchFamily="34" charset="-122"/>
                <a:cs typeface="Inter" pitchFamily="34" charset="-120"/>
              </a:rPr>
              <a:t>Divided the dataset into an </a:t>
            </a:r>
            <a:r>
              <a:rPr lang="en-US" sz="1350" b="1" dirty="0">
                <a:solidFill>
                  <a:srgbClr val="E5E0DF"/>
                </a:solidFill>
                <a:latin typeface="Inter" pitchFamily="34" charset="0"/>
                <a:ea typeface="Inter" pitchFamily="34" charset="-122"/>
                <a:cs typeface="Inter" pitchFamily="34" charset="-120"/>
              </a:rPr>
              <a:t>80% training set</a:t>
            </a:r>
            <a:r>
              <a:rPr lang="en-US" sz="1350" dirty="0">
                <a:solidFill>
                  <a:srgbClr val="E5E0DF"/>
                </a:solidFill>
                <a:latin typeface="Inter" pitchFamily="34" charset="0"/>
                <a:ea typeface="Inter" pitchFamily="34" charset="-122"/>
                <a:cs typeface="Inter" pitchFamily="34" charset="-120"/>
              </a:rPr>
              <a:t> and a </a:t>
            </a:r>
            <a:r>
              <a:rPr lang="en-US" sz="1350" b="1" dirty="0">
                <a:solidFill>
                  <a:srgbClr val="E5E0DF"/>
                </a:solidFill>
                <a:latin typeface="Inter" pitchFamily="34" charset="0"/>
                <a:ea typeface="Inter" pitchFamily="34" charset="-122"/>
                <a:cs typeface="Inter" pitchFamily="34" charset="-120"/>
              </a:rPr>
              <a:t>20% testing set</a:t>
            </a:r>
            <a:r>
              <a:rPr lang="en-US" sz="1350" dirty="0">
                <a:solidFill>
                  <a:srgbClr val="E5E0DF"/>
                </a:solidFill>
                <a:latin typeface="Inter" pitchFamily="34" charset="0"/>
                <a:ea typeface="Inter" pitchFamily="34" charset="-122"/>
                <a:cs typeface="Inter" pitchFamily="34" charset="-120"/>
              </a:rPr>
              <a:t> for robust model validation.</a:t>
            </a:r>
            <a:endParaRPr lang="en-US" sz="1350" dirty="0"/>
          </a:p>
        </p:txBody>
      </p:sp>
      <p:sp>
        <p:nvSpPr>
          <p:cNvPr id="17" name="Rectangle 16"/>
          <p:cNvSpPr/>
          <p:nvPr/>
        </p:nvSpPr>
        <p:spPr>
          <a:xfrm>
            <a:off x="12791241" y="7706389"/>
            <a:ext cx="1844566" cy="488731"/>
          </a:xfrm>
          <a:prstGeom prst="rect">
            <a:avLst/>
          </a:prstGeom>
          <a:solidFill>
            <a:schemeClr val="tx1">
              <a:lumMod val="85000"/>
              <a:lumOff val="15000"/>
            </a:schemeClr>
          </a:soli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77954" y="611267"/>
            <a:ext cx="11068883" cy="694730"/>
          </a:xfrm>
          <a:prstGeom prst="rect">
            <a:avLst/>
          </a:prstGeom>
          <a:noFill/>
          <a:ln/>
        </p:spPr>
        <p:txBody>
          <a:bodyPr wrap="none" lIns="0" tIns="0" rIns="0" bIns="0" rtlCol="0" anchor="t"/>
          <a:lstStyle/>
          <a:p>
            <a:pPr marL="0" indent="0" algn="l">
              <a:lnSpc>
                <a:spcPts val="5450"/>
              </a:lnSpc>
              <a:buNone/>
            </a:pPr>
            <a:r>
              <a:rPr lang="en-US" sz="4350" b="1" dirty="0">
                <a:solidFill>
                  <a:srgbClr val="FFFFFF"/>
                </a:solidFill>
                <a:latin typeface="Inter Bold" pitchFamily="34" charset="0"/>
                <a:ea typeface="Inter Bold" pitchFamily="34" charset="-122"/>
                <a:cs typeface="Inter Bold" pitchFamily="34" charset="-120"/>
              </a:rPr>
              <a:t>Model Development: Logistic Regression</a:t>
            </a:r>
            <a:endParaRPr lang="en-US" sz="4350" dirty="0"/>
          </a:p>
        </p:txBody>
      </p:sp>
      <p:sp>
        <p:nvSpPr>
          <p:cNvPr id="3" name="Text 1"/>
          <p:cNvSpPr/>
          <p:nvPr/>
        </p:nvSpPr>
        <p:spPr>
          <a:xfrm>
            <a:off x="777954" y="1750576"/>
            <a:ext cx="13074491" cy="889159"/>
          </a:xfrm>
          <a:prstGeom prst="rect">
            <a:avLst/>
          </a:prstGeom>
          <a:noFill/>
          <a:ln/>
        </p:spPr>
        <p:txBody>
          <a:bodyPr wrap="square" lIns="0" tIns="0" rIns="0" bIns="0" rtlCol="0" anchor="t"/>
          <a:lstStyle/>
          <a:p>
            <a:pPr marL="0" indent="0" algn="l">
              <a:lnSpc>
                <a:spcPts val="3500"/>
              </a:lnSpc>
              <a:buNone/>
            </a:pPr>
            <a:r>
              <a:rPr lang="en-US" sz="2150" dirty="0">
                <a:solidFill>
                  <a:srgbClr val="E5E0DF"/>
                </a:solidFill>
                <a:latin typeface="Inter" pitchFamily="34" charset="0"/>
                <a:ea typeface="Inter" pitchFamily="34" charset="-122"/>
                <a:cs typeface="Inter" pitchFamily="34" charset="-120"/>
              </a:rPr>
              <a:t>For our predictive task, we selected Logistic Regression, a robust and interpretable algorithm well-suited for binary classification in medical contexts.</a:t>
            </a:r>
            <a:endParaRPr lang="en-US" sz="2150" dirty="0"/>
          </a:p>
        </p:txBody>
      </p:sp>
      <p:sp>
        <p:nvSpPr>
          <p:cNvPr id="4" name="Text 2"/>
          <p:cNvSpPr/>
          <p:nvPr/>
        </p:nvSpPr>
        <p:spPr>
          <a:xfrm>
            <a:off x="777954" y="3112056"/>
            <a:ext cx="4208264" cy="416838"/>
          </a:xfrm>
          <a:prstGeom prst="rect">
            <a:avLst/>
          </a:prstGeom>
          <a:noFill/>
          <a:ln/>
        </p:spPr>
        <p:txBody>
          <a:bodyPr wrap="none" lIns="0" tIns="0" rIns="0" bIns="0" rtlCol="0" anchor="t"/>
          <a:lstStyle/>
          <a:p>
            <a:pPr marL="0" indent="0" algn="l">
              <a:lnSpc>
                <a:spcPts val="3250"/>
              </a:lnSpc>
              <a:buNone/>
            </a:pPr>
            <a:r>
              <a:rPr lang="en-US" sz="2600" b="1" dirty="0">
                <a:solidFill>
                  <a:srgbClr val="FFFFFF"/>
                </a:solidFill>
                <a:latin typeface="Inter Bold" pitchFamily="34" charset="0"/>
                <a:ea typeface="Inter Bold" pitchFamily="34" charset="-122"/>
                <a:cs typeface="Inter Bold" pitchFamily="34" charset="-120"/>
              </a:rPr>
              <a:t>Why Logistic Regression?</a:t>
            </a:r>
            <a:endParaRPr lang="en-US" sz="2600" dirty="0"/>
          </a:p>
        </p:txBody>
      </p:sp>
      <p:sp>
        <p:nvSpPr>
          <p:cNvPr id="5" name="Text 3"/>
          <p:cNvSpPr/>
          <p:nvPr/>
        </p:nvSpPr>
        <p:spPr>
          <a:xfrm>
            <a:off x="777954" y="3751183"/>
            <a:ext cx="6266140" cy="889159"/>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E5E0DF"/>
                </a:solidFill>
                <a:latin typeface="Inter" pitchFamily="34" charset="0"/>
                <a:ea typeface="Inter" pitchFamily="34" charset="-122"/>
                <a:cs typeface="Inter" pitchFamily="34" charset="-120"/>
              </a:rPr>
              <a:t>Simplicity:</a:t>
            </a:r>
            <a:r>
              <a:rPr lang="en-US" sz="1750" dirty="0">
                <a:solidFill>
                  <a:srgbClr val="E5E0DF"/>
                </a:solidFill>
                <a:latin typeface="Inter" pitchFamily="34" charset="0"/>
                <a:ea typeface="Inter" pitchFamily="34" charset="-122"/>
                <a:cs typeface="Inter" pitchFamily="34" charset="-120"/>
              </a:rPr>
              <a:t> Easy to understand and implement.</a:t>
            </a:r>
            <a:endParaRPr lang="en-US" sz="1750" dirty="0"/>
          </a:p>
        </p:txBody>
      </p:sp>
      <p:sp>
        <p:nvSpPr>
          <p:cNvPr id="6" name="Text 4"/>
          <p:cNvSpPr/>
          <p:nvPr/>
        </p:nvSpPr>
        <p:spPr>
          <a:xfrm>
            <a:off x="777954" y="4718090"/>
            <a:ext cx="6266140" cy="889159"/>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E5E0DF"/>
                </a:solidFill>
                <a:latin typeface="Inter" pitchFamily="34" charset="0"/>
                <a:ea typeface="Inter" pitchFamily="34" charset="-122"/>
                <a:cs typeface="Inter" pitchFamily="34" charset="-120"/>
              </a:rPr>
              <a:t>Interpretability:</a:t>
            </a:r>
            <a:r>
              <a:rPr lang="en-US" sz="1750" dirty="0">
                <a:solidFill>
                  <a:srgbClr val="E5E0DF"/>
                </a:solidFill>
                <a:latin typeface="Inter" pitchFamily="34" charset="0"/>
                <a:ea typeface="Inter" pitchFamily="34" charset="-122"/>
                <a:cs typeface="Inter" pitchFamily="34" charset="-120"/>
              </a:rPr>
              <a:t> Clear insights into feature importance.</a:t>
            </a:r>
            <a:endParaRPr lang="en-US" sz="1750" dirty="0"/>
          </a:p>
        </p:txBody>
      </p:sp>
      <p:sp>
        <p:nvSpPr>
          <p:cNvPr id="7" name="Text 5"/>
          <p:cNvSpPr/>
          <p:nvPr/>
        </p:nvSpPr>
        <p:spPr>
          <a:xfrm>
            <a:off x="777954" y="5684996"/>
            <a:ext cx="6266140" cy="889159"/>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E5E0DF"/>
                </a:solidFill>
                <a:latin typeface="Inter" pitchFamily="34" charset="0"/>
                <a:ea typeface="Inter" pitchFamily="34" charset="-122"/>
                <a:cs typeface="Inter" pitchFamily="34" charset="-120"/>
              </a:rPr>
              <a:t>Efficiency:</a:t>
            </a:r>
            <a:r>
              <a:rPr lang="en-US" sz="1750" dirty="0">
                <a:solidFill>
                  <a:srgbClr val="E5E0DF"/>
                </a:solidFill>
                <a:latin typeface="Inter" pitchFamily="34" charset="0"/>
                <a:ea typeface="Inter" pitchFamily="34" charset="-122"/>
                <a:cs typeface="Inter" pitchFamily="34" charset="-120"/>
              </a:rPr>
              <a:t> Strong performance on diverse datasets.</a:t>
            </a:r>
            <a:endParaRPr lang="en-US" sz="1750" dirty="0"/>
          </a:p>
        </p:txBody>
      </p:sp>
      <p:sp>
        <p:nvSpPr>
          <p:cNvPr id="8" name="Text 6"/>
          <p:cNvSpPr/>
          <p:nvPr/>
        </p:nvSpPr>
        <p:spPr>
          <a:xfrm>
            <a:off x="777954" y="6651903"/>
            <a:ext cx="6266140" cy="889159"/>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E5E0DF"/>
                </a:solidFill>
                <a:latin typeface="Inter" pitchFamily="34" charset="0"/>
                <a:ea typeface="Inter" pitchFamily="34" charset="-122"/>
                <a:cs typeface="Inter" pitchFamily="34" charset="-120"/>
              </a:rPr>
              <a:t>Probabilistic Output:</a:t>
            </a:r>
            <a:r>
              <a:rPr lang="en-US" sz="1750" dirty="0">
                <a:solidFill>
                  <a:srgbClr val="E5E0DF"/>
                </a:solidFill>
                <a:latin typeface="Inter" pitchFamily="34" charset="0"/>
                <a:ea typeface="Inter" pitchFamily="34" charset="-122"/>
                <a:cs typeface="Inter" pitchFamily="34" charset="-120"/>
              </a:rPr>
              <a:t> Yields probabilities for clinical thresholds.</a:t>
            </a:r>
            <a:endParaRPr lang="en-US" sz="1750" dirty="0"/>
          </a:p>
        </p:txBody>
      </p:sp>
      <p:sp>
        <p:nvSpPr>
          <p:cNvPr id="15" name="Rectangle 14"/>
          <p:cNvSpPr/>
          <p:nvPr/>
        </p:nvSpPr>
        <p:spPr>
          <a:xfrm>
            <a:off x="12791241" y="7706389"/>
            <a:ext cx="1844566" cy="488731"/>
          </a:xfrm>
          <a:prstGeom prst="rect">
            <a:avLst/>
          </a:prstGeom>
          <a:solidFill>
            <a:schemeClr val="tx1">
              <a:lumMod val="85000"/>
              <a:lumOff val="15000"/>
            </a:schemeClr>
          </a:soli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pic>
        <p:nvPicPr>
          <p:cNvPr id="14" name="Picture 13"/>
          <p:cNvPicPr>
            <a:picLocks noChangeAspect="1"/>
          </p:cNvPicPr>
          <p:nvPr/>
        </p:nvPicPr>
        <p:blipFill>
          <a:blip r:embed="rId3"/>
          <a:stretch>
            <a:fillRect/>
          </a:stretch>
        </p:blipFill>
        <p:spPr>
          <a:xfrm>
            <a:off x="8970495" y="3112056"/>
            <a:ext cx="4635146" cy="4635146"/>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39735" y="581144"/>
            <a:ext cx="9003744" cy="660440"/>
          </a:xfrm>
          <a:prstGeom prst="rect">
            <a:avLst/>
          </a:prstGeom>
          <a:noFill/>
          <a:ln/>
        </p:spPr>
        <p:txBody>
          <a:bodyPr wrap="none" lIns="0" tIns="0" rIns="0" bIns="0" rtlCol="0" anchor="t"/>
          <a:lstStyle/>
          <a:p>
            <a:pPr marL="0" indent="0" algn="l">
              <a:lnSpc>
                <a:spcPts val="5200"/>
              </a:lnSpc>
              <a:buNone/>
            </a:pPr>
            <a:r>
              <a:rPr lang="en-US" sz="4150" b="1" dirty="0">
                <a:solidFill>
                  <a:srgbClr val="FFFFFF"/>
                </a:solidFill>
                <a:latin typeface="Inter Bold" pitchFamily="34" charset="0"/>
                <a:ea typeface="Inter Bold" pitchFamily="34" charset="-122"/>
                <a:cs typeface="Inter Bold" pitchFamily="34" charset="-120"/>
              </a:rPr>
              <a:t>Heart Disease Prediction Workflow</a:t>
            </a:r>
            <a:endParaRPr lang="en-US" sz="4150" dirty="0"/>
          </a:p>
        </p:txBody>
      </p:sp>
      <p:sp>
        <p:nvSpPr>
          <p:cNvPr id="3" name="Text 1"/>
          <p:cNvSpPr/>
          <p:nvPr/>
        </p:nvSpPr>
        <p:spPr>
          <a:xfrm>
            <a:off x="739735" y="1664256"/>
            <a:ext cx="13150929" cy="676275"/>
          </a:xfrm>
          <a:prstGeom prst="rect">
            <a:avLst/>
          </a:prstGeom>
          <a:noFill/>
          <a:ln/>
        </p:spPr>
        <p:txBody>
          <a:bodyPr wrap="square" lIns="0" tIns="0" rIns="0" bIns="0" rtlCol="0" anchor="t"/>
          <a:lstStyle/>
          <a:p>
            <a:pPr marL="0" indent="0" algn="l">
              <a:lnSpc>
                <a:spcPts val="2650"/>
              </a:lnSpc>
              <a:buNone/>
            </a:pPr>
            <a:r>
              <a:rPr lang="en-US" sz="1650" dirty="0">
                <a:solidFill>
                  <a:srgbClr val="E5E0DF"/>
                </a:solidFill>
                <a:latin typeface="Inter" pitchFamily="34" charset="0"/>
                <a:ea typeface="Inter" pitchFamily="34" charset="-122"/>
                <a:cs typeface="Inter" pitchFamily="34" charset="-120"/>
              </a:rPr>
              <a:t>Our machine learning pipeline systematically processes raw data to deliver accurate heart disease predictions, ensuring each step contributes to model reliability.</a:t>
            </a:r>
            <a:endParaRPr lang="en-US" sz="1650" dirty="0"/>
          </a:p>
        </p:txBody>
      </p:sp>
      <p:pic>
        <p:nvPicPr>
          <p:cNvPr id="4" name="Image 0" descr="preencoded.png"/>
          <p:cNvPicPr>
            <a:picLocks noChangeAspect="1"/>
          </p:cNvPicPr>
          <p:nvPr/>
        </p:nvPicPr>
        <p:blipFill>
          <a:blip r:embed="rId3"/>
          <a:stretch>
            <a:fillRect/>
          </a:stretch>
        </p:blipFill>
        <p:spPr>
          <a:xfrm>
            <a:off x="739735" y="2578298"/>
            <a:ext cx="1056799" cy="1268135"/>
          </a:xfrm>
          <a:prstGeom prst="rect">
            <a:avLst/>
          </a:prstGeom>
        </p:spPr>
      </p:pic>
      <p:sp>
        <p:nvSpPr>
          <p:cNvPr id="5" name="Text 2"/>
          <p:cNvSpPr/>
          <p:nvPr/>
        </p:nvSpPr>
        <p:spPr>
          <a:xfrm>
            <a:off x="2007870" y="2789634"/>
            <a:ext cx="2641997" cy="330160"/>
          </a:xfrm>
          <a:prstGeom prst="rect">
            <a:avLst/>
          </a:prstGeom>
          <a:noFill/>
          <a:ln/>
        </p:spPr>
        <p:txBody>
          <a:bodyPr wrap="none" lIns="0" tIns="0" rIns="0" bIns="0" rtlCol="0" anchor="t"/>
          <a:lstStyle/>
          <a:p>
            <a:pPr marL="0" indent="0" algn="l">
              <a:lnSpc>
                <a:spcPts val="2600"/>
              </a:lnSpc>
              <a:buNone/>
            </a:pPr>
            <a:r>
              <a:rPr lang="en-US" sz="2050" b="1" dirty="0">
                <a:solidFill>
                  <a:srgbClr val="E5E0DF"/>
                </a:solidFill>
                <a:latin typeface="Inter Bold" pitchFamily="34" charset="0"/>
                <a:ea typeface="Inter Bold" pitchFamily="34" charset="-122"/>
                <a:cs typeface="Inter Bold" pitchFamily="34" charset="-120"/>
              </a:rPr>
              <a:t>Data Preparation</a:t>
            </a:r>
            <a:endParaRPr lang="en-US" sz="2050" dirty="0"/>
          </a:p>
        </p:txBody>
      </p:sp>
      <p:sp>
        <p:nvSpPr>
          <p:cNvPr id="6" name="Text 3"/>
          <p:cNvSpPr/>
          <p:nvPr/>
        </p:nvSpPr>
        <p:spPr>
          <a:xfrm>
            <a:off x="2007870" y="3246596"/>
            <a:ext cx="11882795" cy="338138"/>
          </a:xfrm>
          <a:prstGeom prst="rect">
            <a:avLst/>
          </a:prstGeom>
          <a:noFill/>
          <a:ln/>
        </p:spPr>
        <p:txBody>
          <a:bodyPr wrap="none" lIns="0" tIns="0" rIns="0" bIns="0" rtlCol="0" anchor="t"/>
          <a:lstStyle/>
          <a:p>
            <a:pPr marL="0" indent="0" algn="l">
              <a:lnSpc>
                <a:spcPts val="2650"/>
              </a:lnSpc>
              <a:buNone/>
            </a:pPr>
            <a:r>
              <a:rPr lang="en-US" sz="1650" dirty="0">
                <a:solidFill>
                  <a:srgbClr val="E5E0DF"/>
                </a:solidFill>
                <a:latin typeface="Inter" pitchFamily="34" charset="0"/>
                <a:ea typeface="Inter" pitchFamily="34" charset="-122"/>
                <a:cs typeface="Inter" pitchFamily="34" charset="-120"/>
              </a:rPr>
              <a:t>Collect, clean, engineer, and scale raw medical data.</a:t>
            </a:r>
            <a:endParaRPr lang="en-US" sz="1650" dirty="0"/>
          </a:p>
        </p:txBody>
      </p:sp>
      <p:pic>
        <p:nvPicPr>
          <p:cNvPr id="7" name="Image 1" descr="preencoded.png"/>
          <p:cNvPicPr>
            <a:picLocks noChangeAspect="1"/>
          </p:cNvPicPr>
          <p:nvPr/>
        </p:nvPicPr>
        <p:blipFill>
          <a:blip r:embed="rId4"/>
          <a:stretch>
            <a:fillRect/>
          </a:stretch>
        </p:blipFill>
        <p:spPr>
          <a:xfrm>
            <a:off x="739735" y="3846433"/>
            <a:ext cx="1056799" cy="1268135"/>
          </a:xfrm>
          <a:prstGeom prst="rect">
            <a:avLst/>
          </a:prstGeom>
        </p:spPr>
      </p:pic>
      <p:sp>
        <p:nvSpPr>
          <p:cNvPr id="8" name="Text 4"/>
          <p:cNvSpPr/>
          <p:nvPr/>
        </p:nvSpPr>
        <p:spPr>
          <a:xfrm>
            <a:off x="2007870" y="4057769"/>
            <a:ext cx="2641997" cy="330160"/>
          </a:xfrm>
          <a:prstGeom prst="rect">
            <a:avLst/>
          </a:prstGeom>
          <a:noFill/>
          <a:ln/>
        </p:spPr>
        <p:txBody>
          <a:bodyPr wrap="none" lIns="0" tIns="0" rIns="0" bIns="0" rtlCol="0" anchor="t"/>
          <a:lstStyle/>
          <a:p>
            <a:pPr marL="0" indent="0" algn="l">
              <a:lnSpc>
                <a:spcPts val="2600"/>
              </a:lnSpc>
              <a:buNone/>
            </a:pPr>
            <a:r>
              <a:rPr lang="en-US" sz="2050" b="1" dirty="0">
                <a:solidFill>
                  <a:srgbClr val="E5E0DF"/>
                </a:solidFill>
                <a:latin typeface="Inter Bold" pitchFamily="34" charset="0"/>
                <a:ea typeface="Inter Bold" pitchFamily="34" charset="-122"/>
                <a:cs typeface="Inter Bold" pitchFamily="34" charset="-120"/>
              </a:rPr>
              <a:t>Model Training</a:t>
            </a:r>
            <a:endParaRPr lang="en-US" sz="2050" dirty="0"/>
          </a:p>
        </p:txBody>
      </p:sp>
      <p:sp>
        <p:nvSpPr>
          <p:cNvPr id="9" name="Text 5"/>
          <p:cNvSpPr/>
          <p:nvPr/>
        </p:nvSpPr>
        <p:spPr>
          <a:xfrm>
            <a:off x="2007870" y="4514731"/>
            <a:ext cx="11882795" cy="338138"/>
          </a:xfrm>
          <a:prstGeom prst="rect">
            <a:avLst/>
          </a:prstGeom>
          <a:noFill/>
          <a:ln/>
        </p:spPr>
        <p:txBody>
          <a:bodyPr wrap="none" lIns="0" tIns="0" rIns="0" bIns="0" rtlCol="0" anchor="t"/>
          <a:lstStyle/>
          <a:p>
            <a:pPr marL="0" indent="0" algn="l">
              <a:lnSpc>
                <a:spcPts val="2650"/>
              </a:lnSpc>
              <a:buNone/>
            </a:pPr>
            <a:r>
              <a:rPr lang="en-US" sz="1650" dirty="0">
                <a:solidFill>
                  <a:srgbClr val="E5E0DF"/>
                </a:solidFill>
                <a:latin typeface="Inter" pitchFamily="34" charset="0"/>
                <a:ea typeface="Inter" pitchFamily="34" charset="-122"/>
                <a:cs typeface="Inter" pitchFamily="34" charset="-120"/>
              </a:rPr>
              <a:t>Split data and develop the Logistic Regression model.</a:t>
            </a:r>
            <a:endParaRPr lang="en-US" sz="1650" dirty="0"/>
          </a:p>
        </p:txBody>
      </p:sp>
      <p:pic>
        <p:nvPicPr>
          <p:cNvPr id="10" name="Image 2" descr="preencoded.png"/>
          <p:cNvPicPr>
            <a:picLocks noChangeAspect="1"/>
          </p:cNvPicPr>
          <p:nvPr/>
        </p:nvPicPr>
        <p:blipFill>
          <a:blip r:embed="rId5"/>
          <a:stretch>
            <a:fillRect/>
          </a:stretch>
        </p:blipFill>
        <p:spPr>
          <a:xfrm>
            <a:off x="739735" y="5114568"/>
            <a:ext cx="1056799" cy="1268135"/>
          </a:xfrm>
          <a:prstGeom prst="rect">
            <a:avLst/>
          </a:prstGeom>
        </p:spPr>
      </p:pic>
      <p:sp>
        <p:nvSpPr>
          <p:cNvPr id="11" name="Text 6"/>
          <p:cNvSpPr/>
          <p:nvPr/>
        </p:nvSpPr>
        <p:spPr>
          <a:xfrm>
            <a:off x="2007870" y="5325904"/>
            <a:ext cx="2948345" cy="330160"/>
          </a:xfrm>
          <a:prstGeom prst="rect">
            <a:avLst/>
          </a:prstGeom>
          <a:noFill/>
          <a:ln/>
        </p:spPr>
        <p:txBody>
          <a:bodyPr wrap="none" lIns="0" tIns="0" rIns="0" bIns="0" rtlCol="0" anchor="t"/>
          <a:lstStyle/>
          <a:p>
            <a:pPr marL="0" indent="0" algn="l">
              <a:lnSpc>
                <a:spcPts val="2600"/>
              </a:lnSpc>
              <a:buNone/>
            </a:pPr>
            <a:r>
              <a:rPr lang="en-US" sz="2050" b="1" dirty="0">
                <a:solidFill>
                  <a:srgbClr val="E5E0DF"/>
                </a:solidFill>
                <a:latin typeface="Inter Bold" pitchFamily="34" charset="0"/>
                <a:ea typeface="Inter Bold" pitchFamily="34" charset="-122"/>
                <a:cs typeface="Inter Bold" pitchFamily="34" charset="-120"/>
              </a:rPr>
              <a:t>Evaluation &amp; Validation</a:t>
            </a:r>
            <a:endParaRPr lang="en-US" sz="2050" dirty="0"/>
          </a:p>
        </p:txBody>
      </p:sp>
      <p:sp>
        <p:nvSpPr>
          <p:cNvPr id="12" name="Text 7"/>
          <p:cNvSpPr/>
          <p:nvPr/>
        </p:nvSpPr>
        <p:spPr>
          <a:xfrm>
            <a:off x="2007870" y="5782866"/>
            <a:ext cx="11882795" cy="338138"/>
          </a:xfrm>
          <a:prstGeom prst="rect">
            <a:avLst/>
          </a:prstGeom>
          <a:noFill/>
          <a:ln/>
        </p:spPr>
        <p:txBody>
          <a:bodyPr wrap="none" lIns="0" tIns="0" rIns="0" bIns="0" rtlCol="0" anchor="t"/>
          <a:lstStyle/>
          <a:p>
            <a:pPr marL="0" indent="0" algn="l">
              <a:lnSpc>
                <a:spcPts val="2650"/>
              </a:lnSpc>
              <a:buNone/>
            </a:pPr>
            <a:r>
              <a:rPr lang="en-US" sz="1650" dirty="0">
                <a:solidFill>
                  <a:srgbClr val="E5E0DF"/>
                </a:solidFill>
                <a:latin typeface="Inter" pitchFamily="34" charset="0"/>
                <a:ea typeface="Inter" pitchFamily="34" charset="-122"/>
                <a:cs typeface="Inter" pitchFamily="34" charset="-120"/>
              </a:rPr>
              <a:t>Assess model performance using key metrics.</a:t>
            </a:r>
            <a:endParaRPr lang="en-US" sz="1650" dirty="0"/>
          </a:p>
        </p:txBody>
      </p:sp>
      <p:pic>
        <p:nvPicPr>
          <p:cNvPr id="13" name="Image 3" descr="preencoded.png"/>
          <p:cNvPicPr>
            <a:picLocks noChangeAspect="1"/>
          </p:cNvPicPr>
          <p:nvPr/>
        </p:nvPicPr>
        <p:blipFill>
          <a:blip r:embed="rId6"/>
          <a:stretch>
            <a:fillRect/>
          </a:stretch>
        </p:blipFill>
        <p:spPr>
          <a:xfrm>
            <a:off x="739735" y="6382702"/>
            <a:ext cx="1056799" cy="1268135"/>
          </a:xfrm>
          <a:prstGeom prst="rect">
            <a:avLst/>
          </a:prstGeom>
        </p:spPr>
      </p:pic>
      <p:sp>
        <p:nvSpPr>
          <p:cNvPr id="14" name="Text 8"/>
          <p:cNvSpPr/>
          <p:nvPr/>
        </p:nvSpPr>
        <p:spPr>
          <a:xfrm>
            <a:off x="2007870" y="6594038"/>
            <a:ext cx="2641997" cy="330160"/>
          </a:xfrm>
          <a:prstGeom prst="rect">
            <a:avLst/>
          </a:prstGeom>
          <a:noFill/>
          <a:ln/>
        </p:spPr>
        <p:txBody>
          <a:bodyPr wrap="none" lIns="0" tIns="0" rIns="0" bIns="0" rtlCol="0" anchor="t"/>
          <a:lstStyle/>
          <a:p>
            <a:pPr marL="0" indent="0" algn="l">
              <a:lnSpc>
                <a:spcPts val="2600"/>
              </a:lnSpc>
              <a:buNone/>
            </a:pPr>
            <a:r>
              <a:rPr lang="en-US" sz="2050" b="1" dirty="0">
                <a:solidFill>
                  <a:srgbClr val="E5E0DF"/>
                </a:solidFill>
                <a:latin typeface="Inter Bold" pitchFamily="34" charset="0"/>
                <a:ea typeface="Inter Bold" pitchFamily="34" charset="-122"/>
                <a:cs typeface="Inter Bold" pitchFamily="34" charset="-120"/>
              </a:rPr>
              <a:t>Prediction</a:t>
            </a:r>
            <a:endParaRPr lang="en-US" sz="2050" dirty="0"/>
          </a:p>
        </p:txBody>
      </p:sp>
      <p:sp>
        <p:nvSpPr>
          <p:cNvPr id="15" name="Text 9"/>
          <p:cNvSpPr/>
          <p:nvPr/>
        </p:nvSpPr>
        <p:spPr>
          <a:xfrm>
            <a:off x="2007870" y="7051000"/>
            <a:ext cx="11882795" cy="338138"/>
          </a:xfrm>
          <a:prstGeom prst="rect">
            <a:avLst/>
          </a:prstGeom>
          <a:noFill/>
          <a:ln/>
        </p:spPr>
        <p:txBody>
          <a:bodyPr wrap="none" lIns="0" tIns="0" rIns="0" bIns="0" rtlCol="0" anchor="t"/>
          <a:lstStyle/>
          <a:p>
            <a:pPr marL="0" indent="0" algn="l">
              <a:lnSpc>
                <a:spcPts val="2650"/>
              </a:lnSpc>
              <a:buNone/>
            </a:pPr>
            <a:r>
              <a:rPr lang="en-US" sz="1650" dirty="0">
                <a:solidFill>
                  <a:srgbClr val="E5E0DF"/>
                </a:solidFill>
                <a:latin typeface="Inter" pitchFamily="34" charset="0"/>
                <a:ea typeface="Inter" pitchFamily="34" charset="-122"/>
                <a:cs typeface="Inter" pitchFamily="34" charset="-120"/>
              </a:rPr>
              <a:t>Apply the validated model for disease classification.</a:t>
            </a:r>
            <a:endParaRPr lang="en-US" sz="1650" dirty="0"/>
          </a:p>
        </p:txBody>
      </p:sp>
      <p:sp>
        <p:nvSpPr>
          <p:cNvPr id="16" name="Rectangle 15"/>
          <p:cNvSpPr/>
          <p:nvPr/>
        </p:nvSpPr>
        <p:spPr>
          <a:xfrm>
            <a:off x="12791241" y="7706389"/>
            <a:ext cx="1844566" cy="488731"/>
          </a:xfrm>
          <a:prstGeom prst="rect">
            <a:avLst/>
          </a:prstGeom>
          <a:solidFill>
            <a:schemeClr val="tx1">
              <a:lumMod val="85000"/>
              <a:lumOff val="15000"/>
            </a:schemeClr>
          </a:soli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61829" y="839629"/>
            <a:ext cx="7933373" cy="513755"/>
          </a:xfrm>
          <a:prstGeom prst="rect">
            <a:avLst/>
          </a:prstGeom>
          <a:noFill/>
          <a:ln/>
        </p:spPr>
        <p:txBody>
          <a:bodyPr wrap="none" lIns="0" tIns="0" rIns="0" bIns="0" rtlCol="0" anchor="t"/>
          <a:lstStyle/>
          <a:p>
            <a:pPr marL="0" indent="0" algn="l">
              <a:lnSpc>
                <a:spcPts val="4000"/>
              </a:lnSpc>
              <a:buNone/>
            </a:pPr>
            <a:r>
              <a:rPr lang="en-US" sz="3200" b="1" dirty="0">
                <a:solidFill>
                  <a:srgbClr val="FFFFFF"/>
                </a:solidFill>
                <a:latin typeface="Inter Bold" pitchFamily="34" charset="0"/>
                <a:ea typeface="Inter Bold" pitchFamily="34" charset="-122"/>
                <a:cs typeface="Inter Bold" pitchFamily="34" charset="-120"/>
              </a:rPr>
              <a:t>Model Evaluation: Performance Metrics</a:t>
            </a:r>
            <a:endParaRPr lang="en-US" sz="3200" dirty="0"/>
          </a:p>
        </p:txBody>
      </p:sp>
      <p:sp>
        <p:nvSpPr>
          <p:cNvPr id="4" name="Text 1"/>
          <p:cNvSpPr/>
          <p:nvPr/>
        </p:nvSpPr>
        <p:spPr>
          <a:xfrm>
            <a:off x="6061829" y="1599962"/>
            <a:ext cx="7993142" cy="526018"/>
          </a:xfrm>
          <a:prstGeom prst="rect">
            <a:avLst/>
          </a:prstGeom>
          <a:noFill/>
          <a:ln/>
        </p:spPr>
        <p:txBody>
          <a:bodyPr wrap="square" lIns="0" tIns="0" rIns="0" bIns="0" rtlCol="0" anchor="t"/>
          <a:lstStyle/>
          <a:p>
            <a:pPr marL="0" indent="0" algn="l">
              <a:lnSpc>
                <a:spcPts val="2050"/>
              </a:lnSpc>
              <a:buNone/>
            </a:pPr>
            <a:r>
              <a:rPr lang="en-US" sz="1250" dirty="0">
                <a:solidFill>
                  <a:srgbClr val="E5E0DF"/>
                </a:solidFill>
                <a:latin typeface="Inter" pitchFamily="34" charset="0"/>
                <a:ea typeface="Inter" pitchFamily="34" charset="-122"/>
                <a:cs typeface="Inter" pitchFamily="34" charset="-120"/>
              </a:rPr>
              <a:t>Our Logistic Regression model was rigorously evaluated using standard classification metrics to ensure its reliability and effectiveness in predicting heart disease.</a:t>
            </a:r>
            <a:endParaRPr lang="en-US" sz="1250" dirty="0"/>
          </a:p>
        </p:txBody>
      </p:sp>
      <p:sp>
        <p:nvSpPr>
          <p:cNvPr id="5" name="Text 2"/>
          <p:cNvSpPr/>
          <p:nvPr/>
        </p:nvSpPr>
        <p:spPr>
          <a:xfrm>
            <a:off x="6061829" y="2393037"/>
            <a:ext cx="2527340" cy="542568"/>
          </a:xfrm>
          <a:prstGeom prst="rect">
            <a:avLst/>
          </a:prstGeom>
          <a:noFill/>
          <a:ln/>
        </p:spPr>
        <p:txBody>
          <a:bodyPr wrap="none" lIns="0" tIns="0" rIns="0" bIns="0" rtlCol="0" anchor="t"/>
          <a:lstStyle/>
          <a:p>
            <a:pPr marL="0" indent="0" algn="ctr">
              <a:lnSpc>
                <a:spcPts val="4250"/>
              </a:lnSpc>
              <a:buNone/>
            </a:pPr>
            <a:r>
              <a:rPr lang="en-US" sz="4250" b="1" dirty="0">
                <a:solidFill>
                  <a:srgbClr val="E5E0DF"/>
                </a:solidFill>
                <a:latin typeface="Inter Bold" pitchFamily="34" charset="0"/>
                <a:ea typeface="Inter Bold" pitchFamily="34" charset="-122"/>
                <a:cs typeface="Inter Bold" pitchFamily="34" charset="-120"/>
              </a:rPr>
              <a:t>88.5%</a:t>
            </a:r>
            <a:endParaRPr lang="en-US" sz="4250" dirty="0"/>
          </a:p>
        </p:txBody>
      </p:sp>
      <p:sp>
        <p:nvSpPr>
          <p:cNvPr id="6" name="Text 3"/>
          <p:cNvSpPr/>
          <p:nvPr/>
        </p:nvSpPr>
        <p:spPr>
          <a:xfrm>
            <a:off x="6297811" y="3140988"/>
            <a:ext cx="2055257" cy="256818"/>
          </a:xfrm>
          <a:prstGeom prst="rect">
            <a:avLst/>
          </a:prstGeom>
          <a:noFill/>
          <a:ln/>
        </p:spPr>
        <p:txBody>
          <a:bodyPr wrap="none" lIns="0" tIns="0" rIns="0" bIns="0" rtlCol="0" anchor="t"/>
          <a:lstStyle/>
          <a:p>
            <a:pPr marL="0" indent="0" algn="ctr">
              <a:lnSpc>
                <a:spcPts val="2000"/>
              </a:lnSpc>
              <a:buNone/>
            </a:pPr>
            <a:r>
              <a:rPr lang="en-US" sz="1600" b="1" dirty="0">
                <a:solidFill>
                  <a:srgbClr val="E5E0DF"/>
                </a:solidFill>
                <a:latin typeface="Inter Bold" pitchFamily="34" charset="0"/>
                <a:ea typeface="Inter Bold" pitchFamily="34" charset="-122"/>
                <a:cs typeface="Inter Bold" pitchFamily="34" charset="-120"/>
              </a:rPr>
              <a:t>Accuracy</a:t>
            </a:r>
            <a:endParaRPr lang="en-US" sz="1600" dirty="0"/>
          </a:p>
        </p:txBody>
      </p:sp>
      <p:sp>
        <p:nvSpPr>
          <p:cNvPr id="7" name="Text 4"/>
          <p:cNvSpPr/>
          <p:nvPr/>
        </p:nvSpPr>
        <p:spPr>
          <a:xfrm>
            <a:off x="6061829" y="3496389"/>
            <a:ext cx="2527340" cy="526018"/>
          </a:xfrm>
          <a:prstGeom prst="rect">
            <a:avLst/>
          </a:prstGeom>
          <a:noFill/>
          <a:ln/>
        </p:spPr>
        <p:txBody>
          <a:bodyPr wrap="square" lIns="0" tIns="0" rIns="0" bIns="0" rtlCol="0" anchor="t"/>
          <a:lstStyle/>
          <a:p>
            <a:pPr marL="0" indent="0" algn="ctr">
              <a:lnSpc>
                <a:spcPts val="2050"/>
              </a:lnSpc>
              <a:buNone/>
            </a:pPr>
            <a:r>
              <a:rPr lang="en-US" sz="1250" dirty="0">
                <a:solidFill>
                  <a:srgbClr val="E5E0DF"/>
                </a:solidFill>
                <a:latin typeface="Inter" pitchFamily="34" charset="0"/>
                <a:ea typeface="Inter" pitchFamily="34" charset="-122"/>
                <a:cs typeface="Inter" pitchFamily="34" charset="-120"/>
              </a:rPr>
              <a:t>Overall correctness of the model.</a:t>
            </a:r>
            <a:endParaRPr lang="en-US" sz="1250" dirty="0"/>
          </a:p>
        </p:txBody>
      </p:sp>
      <p:sp>
        <p:nvSpPr>
          <p:cNvPr id="8" name="Text 5"/>
          <p:cNvSpPr/>
          <p:nvPr/>
        </p:nvSpPr>
        <p:spPr>
          <a:xfrm>
            <a:off x="8794671" y="2393037"/>
            <a:ext cx="2527340" cy="542568"/>
          </a:xfrm>
          <a:prstGeom prst="rect">
            <a:avLst/>
          </a:prstGeom>
          <a:noFill/>
          <a:ln/>
        </p:spPr>
        <p:txBody>
          <a:bodyPr wrap="none" lIns="0" tIns="0" rIns="0" bIns="0" rtlCol="0" anchor="t"/>
          <a:lstStyle/>
          <a:p>
            <a:pPr marL="0" indent="0" algn="ctr">
              <a:lnSpc>
                <a:spcPts val="4250"/>
              </a:lnSpc>
              <a:buNone/>
            </a:pPr>
            <a:r>
              <a:rPr lang="en-US" sz="4250" b="1" dirty="0">
                <a:solidFill>
                  <a:srgbClr val="E5E0DF"/>
                </a:solidFill>
                <a:latin typeface="Inter Bold" pitchFamily="34" charset="0"/>
                <a:ea typeface="Inter Bold" pitchFamily="34" charset="-122"/>
                <a:cs typeface="Inter Bold" pitchFamily="34" charset="-120"/>
              </a:rPr>
              <a:t>87.7%</a:t>
            </a:r>
            <a:endParaRPr lang="en-US" sz="4250" dirty="0"/>
          </a:p>
        </p:txBody>
      </p:sp>
      <p:sp>
        <p:nvSpPr>
          <p:cNvPr id="9" name="Text 6"/>
          <p:cNvSpPr/>
          <p:nvPr/>
        </p:nvSpPr>
        <p:spPr>
          <a:xfrm>
            <a:off x="9030653" y="3140988"/>
            <a:ext cx="2055257" cy="256818"/>
          </a:xfrm>
          <a:prstGeom prst="rect">
            <a:avLst/>
          </a:prstGeom>
          <a:noFill/>
          <a:ln/>
        </p:spPr>
        <p:txBody>
          <a:bodyPr wrap="none" lIns="0" tIns="0" rIns="0" bIns="0" rtlCol="0" anchor="t"/>
          <a:lstStyle/>
          <a:p>
            <a:pPr marL="0" indent="0" algn="ctr">
              <a:lnSpc>
                <a:spcPts val="2000"/>
              </a:lnSpc>
              <a:buNone/>
            </a:pPr>
            <a:r>
              <a:rPr lang="en-US" sz="1600" b="1" dirty="0">
                <a:solidFill>
                  <a:srgbClr val="E5E0DF"/>
                </a:solidFill>
                <a:latin typeface="Inter Bold" pitchFamily="34" charset="0"/>
                <a:ea typeface="Inter Bold" pitchFamily="34" charset="-122"/>
                <a:cs typeface="Inter Bold" pitchFamily="34" charset="-120"/>
              </a:rPr>
              <a:t>Precision</a:t>
            </a:r>
            <a:endParaRPr lang="en-US" sz="1600" dirty="0"/>
          </a:p>
        </p:txBody>
      </p:sp>
      <p:sp>
        <p:nvSpPr>
          <p:cNvPr id="10" name="Text 7"/>
          <p:cNvSpPr/>
          <p:nvPr/>
        </p:nvSpPr>
        <p:spPr>
          <a:xfrm>
            <a:off x="8794671" y="3496389"/>
            <a:ext cx="2527340" cy="526018"/>
          </a:xfrm>
          <a:prstGeom prst="rect">
            <a:avLst/>
          </a:prstGeom>
          <a:noFill/>
          <a:ln/>
        </p:spPr>
        <p:txBody>
          <a:bodyPr wrap="square" lIns="0" tIns="0" rIns="0" bIns="0" rtlCol="0" anchor="t"/>
          <a:lstStyle/>
          <a:p>
            <a:pPr marL="0" indent="0" algn="ctr">
              <a:lnSpc>
                <a:spcPts val="2050"/>
              </a:lnSpc>
              <a:buNone/>
            </a:pPr>
            <a:r>
              <a:rPr lang="en-US" sz="1250" dirty="0">
                <a:solidFill>
                  <a:srgbClr val="E5E0DF"/>
                </a:solidFill>
                <a:latin typeface="Inter" pitchFamily="34" charset="0"/>
                <a:ea typeface="Inter" pitchFamily="34" charset="-122"/>
                <a:cs typeface="Inter" pitchFamily="34" charset="-120"/>
              </a:rPr>
              <a:t>Ability to correctly identify positive cases.</a:t>
            </a:r>
            <a:endParaRPr lang="en-US" sz="1250" dirty="0"/>
          </a:p>
        </p:txBody>
      </p:sp>
      <p:sp>
        <p:nvSpPr>
          <p:cNvPr id="11" name="Text 8"/>
          <p:cNvSpPr/>
          <p:nvPr/>
        </p:nvSpPr>
        <p:spPr>
          <a:xfrm>
            <a:off x="11527512" y="2393037"/>
            <a:ext cx="2527459" cy="542568"/>
          </a:xfrm>
          <a:prstGeom prst="rect">
            <a:avLst/>
          </a:prstGeom>
          <a:noFill/>
          <a:ln/>
        </p:spPr>
        <p:txBody>
          <a:bodyPr wrap="none" lIns="0" tIns="0" rIns="0" bIns="0" rtlCol="0" anchor="t"/>
          <a:lstStyle/>
          <a:p>
            <a:pPr marL="0" indent="0" algn="ctr">
              <a:lnSpc>
                <a:spcPts val="4250"/>
              </a:lnSpc>
              <a:buNone/>
            </a:pPr>
            <a:r>
              <a:rPr lang="en-US" sz="4250" b="1" dirty="0">
                <a:solidFill>
                  <a:srgbClr val="E5E0DF"/>
                </a:solidFill>
                <a:latin typeface="Inter Bold" pitchFamily="34" charset="0"/>
                <a:ea typeface="Inter Bold" pitchFamily="34" charset="-122"/>
                <a:cs typeface="Inter Bold" pitchFamily="34" charset="-120"/>
              </a:rPr>
              <a:t>88.7%</a:t>
            </a:r>
            <a:endParaRPr lang="en-US" sz="4250" dirty="0"/>
          </a:p>
        </p:txBody>
      </p:sp>
      <p:sp>
        <p:nvSpPr>
          <p:cNvPr id="12" name="Text 9"/>
          <p:cNvSpPr/>
          <p:nvPr/>
        </p:nvSpPr>
        <p:spPr>
          <a:xfrm>
            <a:off x="11763613" y="3140988"/>
            <a:ext cx="2055257" cy="256818"/>
          </a:xfrm>
          <a:prstGeom prst="rect">
            <a:avLst/>
          </a:prstGeom>
          <a:noFill/>
          <a:ln/>
        </p:spPr>
        <p:txBody>
          <a:bodyPr wrap="none" lIns="0" tIns="0" rIns="0" bIns="0" rtlCol="0" anchor="t"/>
          <a:lstStyle/>
          <a:p>
            <a:pPr marL="0" indent="0" algn="ctr">
              <a:lnSpc>
                <a:spcPts val="2000"/>
              </a:lnSpc>
              <a:buNone/>
            </a:pPr>
            <a:r>
              <a:rPr lang="en-US" sz="1600" b="1" dirty="0">
                <a:solidFill>
                  <a:srgbClr val="E5E0DF"/>
                </a:solidFill>
                <a:latin typeface="Inter Bold" pitchFamily="34" charset="0"/>
                <a:ea typeface="Inter Bold" pitchFamily="34" charset="-122"/>
                <a:cs typeface="Inter Bold" pitchFamily="34" charset="-120"/>
              </a:rPr>
              <a:t>Recall</a:t>
            </a:r>
            <a:endParaRPr lang="en-US" sz="1600" dirty="0"/>
          </a:p>
        </p:txBody>
      </p:sp>
      <p:sp>
        <p:nvSpPr>
          <p:cNvPr id="13" name="Text 10"/>
          <p:cNvSpPr/>
          <p:nvPr/>
        </p:nvSpPr>
        <p:spPr>
          <a:xfrm>
            <a:off x="11527512" y="3496389"/>
            <a:ext cx="2527459" cy="526018"/>
          </a:xfrm>
          <a:prstGeom prst="rect">
            <a:avLst/>
          </a:prstGeom>
          <a:noFill/>
          <a:ln/>
        </p:spPr>
        <p:txBody>
          <a:bodyPr wrap="square" lIns="0" tIns="0" rIns="0" bIns="0" rtlCol="0" anchor="t"/>
          <a:lstStyle/>
          <a:p>
            <a:pPr marL="0" indent="0" algn="ctr">
              <a:lnSpc>
                <a:spcPts val="2050"/>
              </a:lnSpc>
              <a:buNone/>
            </a:pPr>
            <a:r>
              <a:rPr lang="en-US" sz="1250" dirty="0">
                <a:solidFill>
                  <a:srgbClr val="E5E0DF"/>
                </a:solidFill>
                <a:latin typeface="Inter" pitchFamily="34" charset="0"/>
                <a:ea typeface="Inter" pitchFamily="34" charset="-122"/>
                <a:cs typeface="Inter" pitchFamily="34" charset="-120"/>
              </a:rPr>
              <a:t>Ability to find all positive samples.</a:t>
            </a:r>
            <a:endParaRPr lang="en-US" sz="1250" dirty="0"/>
          </a:p>
        </p:txBody>
      </p:sp>
      <p:sp>
        <p:nvSpPr>
          <p:cNvPr id="14" name="Text 11"/>
          <p:cNvSpPr/>
          <p:nvPr/>
        </p:nvSpPr>
        <p:spPr>
          <a:xfrm>
            <a:off x="8794671" y="4433292"/>
            <a:ext cx="2527340" cy="542568"/>
          </a:xfrm>
          <a:prstGeom prst="rect">
            <a:avLst/>
          </a:prstGeom>
          <a:noFill/>
          <a:ln/>
        </p:spPr>
        <p:txBody>
          <a:bodyPr wrap="none" lIns="0" tIns="0" rIns="0" bIns="0" rtlCol="0" anchor="t"/>
          <a:lstStyle/>
          <a:p>
            <a:pPr marL="0" indent="0" algn="ctr">
              <a:lnSpc>
                <a:spcPts val="4250"/>
              </a:lnSpc>
              <a:buNone/>
            </a:pPr>
            <a:r>
              <a:rPr lang="en-US" sz="4250" b="1" dirty="0">
                <a:solidFill>
                  <a:srgbClr val="E5E0DF"/>
                </a:solidFill>
                <a:latin typeface="Inter Bold" pitchFamily="34" charset="0"/>
                <a:ea typeface="Inter Bold" pitchFamily="34" charset="-122"/>
                <a:cs typeface="Inter Bold" pitchFamily="34" charset="-120"/>
              </a:rPr>
              <a:t>88.2%</a:t>
            </a:r>
            <a:endParaRPr lang="en-US" sz="4250" dirty="0"/>
          </a:p>
        </p:txBody>
      </p:sp>
      <p:sp>
        <p:nvSpPr>
          <p:cNvPr id="15" name="Text 12"/>
          <p:cNvSpPr/>
          <p:nvPr/>
        </p:nvSpPr>
        <p:spPr>
          <a:xfrm>
            <a:off x="9030653" y="5181243"/>
            <a:ext cx="2055257" cy="256818"/>
          </a:xfrm>
          <a:prstGeom prst="rect">
            <a:avLst/>
          </a:prstGeom>
          <a:noFill/>
          <a:ln/>
        </p:spPr>
        <p:txBody>
          <a:bodyPr wrap="none" lIns="0" tIns="0" rIns="0" bIns="0" rtlCol="0" anchor="t"/>
          <a:lstStyle/>
          <a:p>
            <a:pPr marL="0" indent="0" algn="ctr">
              <a:lnSpc>
                <a:spcPts val="2000"/>
              </a:lnSpc>
              <a:buNone/>
            </a:pPr>
            <a:r>
              <a:rPr lang="en-US" sz="1600" b="1" dirty="0">
                <a:solidFill>
                  <a:srgbClr val="E5E0DF"/>
                </a:solidFill>
                <a:latin typeface="Inter Bold" pitchFamily="34" charset="0"/>
                <a:ea typeface="Inter Bold" pitchFamily="34" charset="-122"/>
                <a:cs typeface="Inter Bold" pitchFamily="34" charset="-120"/>
              </a:rPr>
              <a:t>F1-Score</a:t>
            </a:r>
            <a:endParaRPr lang="en-US" sz="1600" dirty="0"/>
          </a:p>
        </p:txBody>
      </p:sp>
      <p:sp>
        <p:nvSpPr>
          <p:cNvPr id="16" name="Text 13"/>
          <p:cNvSpPr/>
          <p:nvPr/>
        </p:nvSpPr>
        <p:spPr>
          <a:xfrm>
            <a:off x="8794671" y="5536644"/>
            <a:ext cx="2527340" cy="526018"/>
          </a:xfrm>
          <a:prstGeom prst="rect">
            <a:avLst/>
          </a:prstGeom>
          <a:noFill/>
          <a:ln/>
        </p:spPr>
        <p:txBody>
          <a:bodyPr wrap="square" lIns="0" tIns="0" rIns="0" bIns="0" rtlCol="0" anchor="t"/>
          <a:lstStyle/>
          <a:p>
            <a:pPr marL="0" indent="0" algn="ctr">
              <a:lnSpc>
                <a:spcPts val="2050"/>
              </a:lnSpc>
              <a:buNone/>
            </a:pPr>
            <a:r>
              <a:rPr lang="en-US" sz="1250" dirty="0">
                <a:solidFill>
                  <a:srgbClr val="E5E0DF"/>
                </a:solidFill>
                <a:latin typeface="Inter" pitchFamily="34" charset="0"/>
                <a:ea typeface="Inter" pitchFamily="34" charset="-122"/>
                <a:cs typeface="Inter" pitchFamily="34" charset="-120"/>
              </a:rPr>
              <a:t>Harmonic mean of precision and recall.</a:t>
            </a:r>
            <a:endParaRPr lang="en-US" sz="1250" dirty="0"/>
          </a:p>
        </p:txBody>
      </p:sp>
      <p:sp>
        <p:nvSpPr>
          <p:cNvPr id="17" name="Text 14"/>
          <p:cNvSpPr/>
          <p:nvPr/>
        </p:nvSpPr>
        <p:spPr>
          <a:xfrm>
            <a:off x="6061829" y="6309241"/>
            <a:ext cx="2466261" cy="308134"/>
          </a:xfrm>
          <a:prstGeom prst="rect">
            <a:avLst/>
          </a:prstGeom>
          <a:noFill/>
          <a:ln/>
        </p:spPr>
        <p:txBody>
          <a:bodyPr wrap="none" lIns="0" tIns="0" rIns="0" bIns="0" rtlCol="0" anchor="t"/>
          <a:lstStyle/>
          <a:p>
            <a:pPr marL="0" indent="0" algn="l">
              <a:lnSpc>
                <a:spcPts val="2400"/>
              </a:lnSpc>
              <a:buNone/>
            </a:pPr>
            <a:r>
              <a:rPr lang="en-US" sz="1900" b="1" dirty="0">
                <a:solidFill>
                  <a:srgbClr val="FFFFFF"/>
                </a:solidFill>
                <a:latin typeface="Inter Bold" pitchFamily="34" charset="0"/>
                <a:ea typeface="Inter Bold" pitchFamily="34" charset="-122"/>
                <a:cs typeface="Inter Bold" pitchFamily="34" charset="-120"/>
              </a:rPr>
              <a:t>Confusion Matrix:</a:t>
            </a:r>
            <a:endParaRPr lang="en-US" sz="1900" dirty="0"/>
          </a:p>
        </p:txBody>
      </p:sp>
      <p:sp>
        <p:nvSpPr>
          <p:cNvPr id="18" name="Text 15"/>
          <p:cNvSpPr/>
          <p:nvPr/>
        </p:nvSpPr>
        <p:spPr>
          <a:xfrm>
            <a:off x="6061829" y="6863953"/>
            <a:ext cx="7993142" cy="526018"/>
          </a:xfrm>
          <a:prstGeom prst="rect">
            <a:avLst/>
          </a:prstGeom>
          <a:noFill/>
          <a:ln/>
        </p:spPr>
        <p:txBody>
          <a:bodyPr wrap="square" lIns="0" tIns="0" rIns="0" bIns="0" rtlCol="0" anchor="t"/>
          <a:lstStyle/>
          <a:p>
            <a:pPr marL="0" indent="0" algn="l">
              <a:lnSpc>
                <a:spcPts val="2050"/>
              </a:lnSpc>
              <a:buNone/>
            </a:pPr>
            <a:r>
              <a:rPr lang="en-US" sz="1250" dirty="0">
                <a:solidFill>
                  <a:srgbClr val="E5E0DF"/>
                </a:solidFill>
                <a:latin typeface="Inter" pitchFamily="34" charset="0"/>
                <a:ea typeface="Inter" pitchFamily="34" charset="-122"/>
                <a:cs typeface="Inter" pitchFamily="34" charset="-120"/>
              </a:rPr>
              <a:t>The model demonstrates strong performance with high accuracy, precision, recall, and F1-score, indicating its capability to effectively distinguish between patients with and without heart disease.</a:t>
            </a:r>
            <a:endParaRPr lang="en-US" sz="1250" dirty="0"/>
          </a:p>
        </p:txBody>
      </p:sp>
      <p:sp>
        <p:nvSpPr>
          <p:cNvPr id="19" name="Rectangle 18"/>
          <p:cNvSpPr/>
          <p:nvPr/>
        </p:nvSpPr>
        <p:spPr>
          <a:xfrm>
            <a:off x="12791241" y="7706389"/>
            <a:ext cx="1844566" cy="488731"/>
          </a:xfrm>
          <a:prstGeom prst="rect">
            <a:avLst/>
          </a:prstGeom>
          <a:solidFill>
            <a:schemeClr val="tx1">
              <a:lumMod val="85000"/>
              <a:lumOff val="15000"/>
            </a:schemeClr>
          </a:soli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0" name="Rectangle 19"/>
          <p:cNvSpPr/>
          <p:nvPr/>
        </p:nvSpPr>
        <p:spPr>
          <a:xfrm>
            <a:off x="0" y="6617375"/>
            <a:ext cx="5486400" cy="1612225"/>
          </a:xfrm>
          <a:prstGeom prst="rect">
            <a:avLst/>
          </a:prstGeom>
          <a:solidFill>
            <a:schemeClr val="tx1">
              <a:lumMod val="85000"/>
              <a:lumOff val="15000"/>
            </a:schemeClr>
          </a:soli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pic>
        <p:nvPicPr>
          <p:cNvPr id="21" name="Picture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48" y="1267653"/>
            <a:ext cx="5471052" cy="5349722"/>
          </a:xfrm>
          <a:prstGeom prst="rect">
            <a:avLst/>
          </a:prstGeom>
        </p:spPr>
      </p:pic>
      <p:pic>
        <p:nvPicPr>
          <p:cNvPr id="22" name="Picture 21"/>
          <p:cNvPicPr>
            <a:picLocks noChangeAspect="1"/>
          </p:cNvPicPr>
          <p:nvPr/>
        </p:nvPicPr>
        <p:blipFill>
          <a:blip r:embed="rId5"/>
          <a:stretch>
            <a:fillRect/>
          </a:stretch>
        </p:blipFill>
        <p:spPr>
          <a:xfrm>
            <a:off x="6385479" y="3864842"/>
            <a:ext cx="1859441" cy="499915"/>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04480" y="613410"/>
            <a:ext cx="11658362" cy="539710"/>
          </a:xfrm>
          <a:prstGeom prst="rect">
            <a:avLst/>
          </a:prstGeom>
          <a:noFill/>
          <a:ln/>
        </p:spPr>
        <p:txBody>
          <a:bodyPr wrap="none" lIns="0" tIns="0" rIns="0" bIns="0" rtlCol="0" anchor="t"/>
          <a:lstStyle/>
          <a:p>
            <a:pPr marL="0" indent="0" algn="l">
              <a:lnSpc>
                <a:spcPts val="4250"/>
              </a:lnSpc>
              <a:buNone/>
            </a:pPr>
            <a:r>
              <a:rPr lang="en-US" sz="3400" b="1" dirty="0">
                <a:solidFill>
                  <a:srgbClr val="FFFFFF"/>
                </a:solidFill>
                <a:latin typeface="Inter Bold" pitchFamily="34" charset="0"/>
                <a:ea typeface="Inter Bold" pitchFamily="34" charset="-122"/>
                <a:cs typeface="Inter Bold" pitchFamily="34" charset="-120"/>
              </a:rPr>
              <a:t>Results &amp; Discussion: Insights from Logistic Regression</a:t>
            </a:r>
            <a:endParaRPr lang="en-US" sz="3400" dirty="0"/>
          </a:p>
        </p:txBody>
      </p:sp>
      <p:sp>
        <p:nvSpPr>
          <p:cNvPr id="3" name="Text 1"/>
          <p:cNvSpPr/>
          <p:nvPr/>
        </p:nvSpPr>
        <p:spPr>
          <a:xfrm>
            <a:off x="604480" y="1498521"/>
            <a:ext cx="13421439" cy="276344"/>
          </a:xfrm>
          <a:prstGeom prst="rect">
            <a:avLst/>
          </a:prstGeom>
          <a:noFill/>
          <a:ln/>
        </p:spPr>
        <p:txBody>
          <a:bodyPr wrap="none" lIns="0" tIns="0" rIns="0" bIns="0" rtlCol="0" anchor="t"/>
          <a:lstStyle/>
          <a:p>
            <a:pPr marL="0" indent="0" algn="l">
              <a:lnSpc>
                <a:spcPts val="2150"/>
              </a:lnSpc>
              <a:buNone/>
            </a:pPr>
            <a:r>
              <a:rPr lang="en-US" sz="1350" dirty="0">
                <a:solidFill>
                  <a:srgbClr val="E5E0DF"/>
                </a:solidFill>
                <a:latin typeface="Inter" pitchFamily="34" charset="0"/>
                <a:ea typeface="Inter" pitchFamily="34" charset="-122"/>
                <a:cs typeface="Inter" pitchFamily="34" charset="-120"/>
              </a:rPr>
              <a:t>The Logistic Regression model not only provided reliable predictions but also offered clear insights into the most significant factors contributing to heart disease.</a:t>
            </a:r>
            <a:endParaRPr lang="en-US" sz="1350" dirty="0"/>
          </a:p>
        </p:txBody>
      </p:sp>
      <p:sp>
        <p:nvSpPr>
          <p:cNvPr id="4" name="Text 2"/>
          <p:cNvSpPr/>
          <p:nvPr/>
        </p:nvSpPr>
        <p:spPr>
          <a:xfrm>
            <a:off x="604480" y="2141815"/>
            <a:ext cx="2590800" cy="323850"/>
          </a:xfrm>
          <a:prstGeom prst="rect">
            <a:avLst/>
          </a:prstGeom>
          <a:noFill/>
          <a:ln/>
        </p:spPr>
        <p:txBody>
          <a:bodyPr wrap="none" lIns="0" tIns="0" rIns="0" bIns="0" rtlCol="0" anchor="t"/>
          <a:lstStyle/>
          <a:p>
            <a:pPr marL="0" indent="0" algn="l">
              <a:lnSpc>
                <a:spcPts val="2550"/>
              </a:lnSpc>
              <a:buNone/>
            </a:pPr>
            <a:r>
              <a:rPr lang="en-US" sz="2000" b="1" dirty="0">
                <a:solidFill>
                  <a:srgbClr val="FFFFFF"/>
                </a:solidFill>
                <a:latin typeface="Inter Bold" pitchFamily="34" charset="0"/>
                <a:ea typeface="Inter Bold" pitchFamily="34" charset="-122"/>
                <a:cs typeface="Inter Bold" pitchFamily="34" charset="-120"/>
              </a:rPr>
              <a:t>Key Findings:</a:t>
            </a:r>
            <a:endParaRPr lang="en-US" sz="2000" dirty="0"/>
          </a:p>
        </p:txBody>
      </p:sp>
      <p:sp>
        <p:nvSpPr>
          <p:cNvPr id="5" name="Text 3"/>
          <p:cNvSpPr/>
          <p:nvPr/>
        </p:nvSpPr>
        <p:spPr>
          <a:xfrm>
            <a:off x="604480" y="2638306"/>
            <a:ext cx="6500098" cy="552688"/>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E5E0DF"/>
                </a:solidFill>
                <a:latin typeface="Inter" pitchFamily="34" charset="0"/>
                <a:ea typeface="Inter" pitchFamily="34" charset="-122"/>
                <a:cs typeface="Inter" pitchFamily="34" charset="-120"/>
              </a:rPr>
              <a:t>The model achieved a balanced accuracy of approximately 88.5%, indicating strong predictive power.</a:t>
            </a:r>
            <a:endParaRPr lang="en-US" sz="1350" dirty="0"/>
          </a:p>
        </p:txBody>
      </p:sp>
      <p:sp>
        <p:nvSpPr>
          <p:cNvPr id="6" name="Text 4"/>
          <p:cNvSpPr/>
          <p:nvPr/>
        </p:nvSpPr>
        <p:spPr>
          <a:xfrm>
            <a:off x="604480" y="3251359"/>
            <a:ext cx="6500098" cy="552688"/>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E5E0DF"/>
                </a:solidFill>
                <a:latin typeface="Inter" pitchFamily="34" charset="0"/>
                <a:ea typeface="Inter" pitchFamily="34" charset="-122"/>
                <a:cs typeface="Inter" pitchFamily="34" charset="-120"/>
              </a:rPr>
              <a:t>Logistic Regression confirmed its suitability for medical data, offering both interpretability and robust performance.</a:t>
            </a:r>
            <a:endParaRPr lang="en-US" sz="1350" dirty="0"/>
          </a:p>
        </p:txBody>
      </p:sp>
      <p:sp>
        <p:nvSpPr>
          <p:cNvPr id="7" name="Text 5"/>
          <p:cNvSpPr/>
          <p:nvPr/>
        </p:nvSpPr>
        <p:spPr>
          <a:xfrm>
            <a:off x="604480" y="3864412"/>
            <a:ext cx="6500098" cy="552688"/>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E5E0DF"/>
                </a:solidFill>
                <a:latin typeface="Inter" pitchFamily="34" charset="0"/>
                <a:ea typeface="Inter" pitchFamily="34" charset="-122"/>
                <a:cs typeface="Inter" pitchFamily="34" charset="-120"/>
              </a:rPr>
              <a:t>Its probabilistic outputs can assist clinicians in risk assessment and patient counseling.</a:t>
            </a:r>
            <a:endParaRPr lang="en-US" sz="1350" dirty="0"/>
          </a:p>
        </p:txBody>
      </p:sp>
      <p:sp>
        <p:nvSpPr>
          <p:cNvPr id="8" name="Text 6"/>
          <p:cNvSpPr/>
          <p:nvPr/>
        </p:nvSpPr>
        <p:spPr>
          <a:xfrm>
            <a:off x="7533442" y="2141815"/>
            <a:ext cx="3155156" cy="323850"/>
          </a:xfrm>
          <a:prstGeom prst="rect">
            <a:avLst/>
          </a:prstGeom>
          <a:noFill/>
          <a:ln/>
        </p:spPr>
        <p:txBody>
          <a:bodyPr wrap="none" lIns="0" tIns="0" rIns="0" bIns="0" rtlCol="0" anchor="t"/>
          <a:lstStyle/>
          <a:p>
            <a:pPr marL="0" indent="0" algn="l">
              <a:lnSpc>
                <a:spcPts val="2550"/>
              </a:lnSpc>
              <a:buNone/>
            </a:pPr>
            <a:r>
              <a:rPr lang="en-US" sz="2000" b="1" dirty="0">
                <a:solidFill>
                  <a:srgbClr val="FFFFFF"/>
                </a:solidFill>
                <a:latin typeface="Inter Bold" pitchFamily="34" charset="0"/>
                <a:ea typeface="Inter Bold" pitchFamily="34" charset="-122"/>
                <a:cs typeface="Inter Bold" pitchFamily="34" charset="-120"/>
              </a:rPr>
              <a:t>Most Impactful Features:</a:t>
            </a:r>
            <a:endParaRPr lang="en-US" sz="2000" dirty="0"/>
          </a:p>
        </p:txBody>
      </p:sp>
      <p:sp>
        <p:nvSpPr>
          <p:cNvPr id="9" name="Shape 7"/>
          <p:cNvSpPr/>
          <p:nvPr/>
        </p:nvSpPr>
        <p:spPr>
          <a:xfrm>
            <a:off x="7533442" y="2659975"/>
            <a:ext cx="6261386" cy="1079302"/>
          </a:xfrm>
          <a:prstGeom prst="roundRect">
            <a:avLst>
              <a:gd name="adj" fmla="val 38408"/>
            </a:avLst>
          </a:prstGeom>
          <a:solidFill>
            <a:srgbClr val="110080"/>
          </a:solidFill>
          <a:ln w="7620">
            <a:solidFill>
              <a:srgbClr val="2A1999"/>
            </a:solidFill>
            <a:prstDash val="solid"/>
          </a:ln>
        </p:spPr>
      </p:sp>
      <p:sp>
        <p:nvSpPr>
          <p:cNvPr id="10" name="Text 8"/>
          <p:cNvSpPr/>
          <p:nvPr/>
        </p:nvSpPr>
        <p:spPr>
          <a:xfrm>
            <a:off x="8031540" y="3051112"/>
            <a:ext cx="2158960" cy="269796"/>
          </a:xfrm>
          <a:prstGeom prst="rect">
            <a:avLst/>
          </a:prstGeom>
          <a:noFill/>
          <a:ln/>
        </p:spPr>
        <p:txBody>
          <a:bodyPr wrap="none" lIns="0" tIns="0" rIns="0" bIns="0" rtlCol="0" anchor="t"/>
          <a:lstStyle/>
          <a:p>
            <a:pPr marL="0" indent="0" algn="l">
              <a:lnSpc>
                <a:spcPts val="2100"/>
              </a:lnSpc>
              <a:buNone/>
            </a:pPr>
            <a:r>
              <a:rPr lang="en-US" sz="2000" dirty="0" smtClean="0">
                <a:solidFill>
                  <a:schemeClr val="bg1"/>
                </a:solidFill>
              </a:rPr>
              <a:t>Major Vessels</a:t>
            </a:r>
            <a:endParaRPr lang="en-US" sz="2000" dirty="0">
              <a:solidFill>
                <a:schemeClr val="bg1"/>
              </a:solidFill>
            </a:endParaRPr>
          </a:p>
        </p:txBody>
      </p:sp>
      <p:sp>
        <p:nvSpPr>
          <p:cNvPr id="12" name="Shape 10"/>
          <p:cNvSpPr/>
          <p:nvPr/>
        </p:nvSpPr>
        <p:spPr>
          <a:xfrm>
            <a:off x="7533441" y="3911918"/>
            <a:ext cx="5693827" cy="1079302"/>
          </a:xfrm>
          <a:prstGeom prst="roundRect">
            <a:avLst>
              <a:gd name="adj" fmla="val 38408"/>
            </a:avLst>
          </a:prstGeom>
          <a:solidFill>
            <a:srgbClr val="110080"/>
          </a:solidFill>
          <a:ln w="7620">
            <a:solidFill>
              <a:srgbClr val="2A1999"/>
            </a:solidFill>
            <a:prstDash val="solid"/>
          </a:ln>
        </p:spPr>
      </p:sp>
      <p:sp>
        <p:nvSpPr>
          <p:cNvPr id="13" name="Text 11"/>
          <p:cNvSpPr/>
          <p:nvPr/>
        </p:nvSpPr>
        <p:spPr>
          <a:xfrm>
            <a:off x="8031540" y="4264818"/>
            <a:ext cx="2158960" cy="269796"/>
          </a:xfrm>
          <a:prstGeom prst="rect">
            <a:avLst/>
          </a:prstGeom>
          <a:noFill/>
          <a:ln/>
        </p:spPr>
        <p:txBody>
          <a:bodyPr wrap="none" lIns="0" tIns="0" rIns="0" bIns="0" rtlCol="0" anchor="t"/>
          <a:lstStyle/>
          <a:p>
            <a:pPr marL="0" indent="0" algn="l">
              <a:lnSpc>
                <a:spcPts val="2100"/>
              </a:lnSpc>
              <a:buNone/>
            </a:pPr>
            <a:r>
              <a:rPr lang="en-US" sz="1700" b="1" dirty="0" smtClean="0">
                <a:solidFill>
                  <a:srgbClr val="E5E0DF"/>
                </a:solidFill>
                <a:latin typeface="Inter Bold" pitchFamily="34" charset="0"/>
                <a:ea typeface="Inter Bold" pitchFamily="34" charset="-122"/>
                <a:cs typeface="Inter Bold" pitchFamily="34" charset="-120"/>
              </a:rPr>
              <a:t>Sex</a:t>
            </a:r>
            <a:endParaRPr lang="en-US" sz="1700" dirty="0"/>
          </a:p>
        </p:txBody>
      </p:sp>
      <p:sp>
        <p:nvSpPr>
          <p:cNvPr id="15" name="Shape 13"/>
          <p:cNvSpPr/>
          <p:nvPr/>
        </p:nvSpPr>
        <p:spPr>
          <a:xfrm>
            <a:off x="7533442" y="5163860"/>
            <a:ext cx="5094737" cy="1079302"/>
          </a:xfrm>
          <a:prstGeom prst="roundRect">
            <a:avLst>
              <a:gd name="adj" fmla="val 38408"/>
            </a:avLst>
          </a:prstGeom>
          <a:solidFill>
            <a:srgbClr val="110080"/>
          </a:solidFill>
          <a:ln w="7620">
            <a:solidFill>
              <a:srgbClr val="2A1999"/>
            </a:solidFill>
            <a:prstDash val="solid"/>
          </a:ln>
        </p:spPr>
      </p:sp>
      <p:sp>
        <p:nvSpPr>
          <p:cNvPr id="16" name="Text 14"/>
          <p:cNvSpPr/>
          <p:nvPr/>
        </p:nvSpPr>
        <p:spPr>
          <a:xfrm>
            <a:off x="8031540" y="5479018"/>
            <a:ext cx="2158960" cy="269796"/>
          </a:xfrm>
          <a:prstGeom prst="rect">
            <a:avLst/>
          </a:prstGeom>
          <a:noFill/>
          <a:ln/>
        </p:spPr>
        <p:txBody>
          <a:bodyPr wrap="none" lIns="0" tIns="0" rIns="0" bIns="0" rtlCol="0" anchor="t"/>
          <a:lstStyle/>
          <a:p>
            <a:pPr marL="0" indent="0" algn="l">
              <a:lnSpc>
                <a:spcPts val="2100"/>
              </a:lnSpc>
              <a:buNone/>
            </a:pPr>
            <a:r>
              <a:rPr lang="en-US" sz="2000" dirty="0" smtClean="0">
                <a:solidFill>
                  <a:schemeClr val="bg1"/>
                </a:solidFill>
              </a:rPr>
              <a:t>Chest Pain Type</a:t>
            </a:r>
            <a:endParaRPr lang="en-US" sz="2000" dirty="0">
              <a:solidFill>
                <a:schemeClr val="bg1"/>
              </a:solidFill>
            </a:endParaRPr>
          </a:p>
        </p:txBody>
      </p:sp>
      <p:pic>
        <p:nvPicPr>
          <p:cNvPr id="20" name="Picture 19"/>
          <p:cNvPicPr>
            <a:picLocks noChangeAspect="1"/>
          </p:cNvPicPr>
          <p:nvPr/>
        </p:nvPicPr>
        <p:blipFill>
          <a:blip r:embed="rId3"/>
          <a:stretch>
            <a:fillRect/>
          </a:stretch>
        </p:blipFill>
        <p:spPr>
          <a:xfrm>
            <a:off x="478356" y="4534614"/>
            <a:ext cx="6500098" cy="3563676"/>
          </a:xfrm>
          <a:prstGeom prst="rect">
            <a:avLst/>
          </a:prstGeom>
        </p:spPr>
      </p:pic>
      <p:sp>
        <p:nvSpPr>
          <p:cNvPr id="24" name="Rectangle 23"/>
          <p:cNvSpPr/>
          <p:nvPr/>
        </p:nvSpPr>
        <p:spPr>
          <a:xfrm>
            <a:off x="12791241" y="7706389"/>
            <a:ext cx="1844566" cy="488731"/>
          </a:xfrm>
          <a:prstGeom prst="rect">
            <a:avLst/>
          </a:prstGeom>
          <a:solidFill>
            <a:schemeClr val="tx1">
              <a:lumMod val="85000"/>
              <a:lumOff val="15000"/>
            </a:schemeClr>
          </a:soli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71619" y="449104"/>
            <a:ext cx="5312688" cy="510302"/>
          </a:xfrm>
          <a:prstGeom prst="rect">
            <a:avLst/>
          </a:prstGeom>
          <a:noFill/>
          <a:ln/>
        </p:spPr>
        <p:txBody>
          <a:bodyPr wrap="none" lIns="0" tIns="0" rIns="0" bIns="0" rtlCol="0" anchor="t"/>
          <a:lstStyle/>
          <a:p>
            <a:pPr marL="0" indent="0" algn="l">
              <a:lnSpc>
                <a:spcPts val="4000"/>
              </a:lnSpc>
              <a:buNone/>
            </a:pPr>
            <a:r>
              <a:rPr lang="en-US" sz="3200" b="1" dirty="0">
                <a:solidFill>
                  <a:srgbClr val="FFFFFF"/>
                </a:solidFill>
                <a:latin typeface="Inter Bold" pitchFamily="34" charset="0"/>
                <a:ea typeface="Inter Bold" pitchFamily="34" charset="-122"/>
                <a:cs typeface="Inter Bold" pitchFamily="34" charset="-120"/>
              </a:rPr>
              <a:t>Limitations &amp; Future Scope</a:t>
            </a:r>
            <a:endParaRPr lang="en-US" sz="3200" dirty="0"/>
          </a:p>
        </p:txBody>
      </p:sp>
      <p:sp>
        <p:nvSpPr>
          <p:cNvPr id="3" name="Text 1"/>
          <p:cNvSpPr/>
          <p:nvPr/>
        </p:nvSpPr>
        <p:spPr>
          <a:xfrm>
            <a:off x="571619" y="1285994"/>
            <a:ext cx="13487162" cy="261342"/>
          </a:xfrm>
          <a:prstGeom prst="rect">
            <a:avLst/>
          </a:prstGeom>
          <a:noFill/>
          <a:ln/>
        </p:spPr>
        <p:txBody>
          <a:bodyPr wrap="none" lIns="0" tIns="0" rIns="0" bIns="0" rtlCol="0" anchor="t"/>
          <a:lstStyle/>
          <a:p>
            <a:pPr marL="0" indent="0" algn="l">
              <a:lnSpc>
                <a:spcPts val="2050"/>
              </a:lnSpc>
              <a:buNone/>
            </a:pPr>
            <a:r>
              <a:rPr lang="en-US" sz="1250" dirty="0">
                <a:solidFill>
                  <a:srgbClr val="E5E0DF"/>
                </a:solidFill>
                <a:latin typeface="Inter" pitchFamily="34" charset="0"/>
                <a:ea typeface="Inter" pitchFamily="34" charset="-122"/>
                <a:cs typeface="Inter" pitchFamily="34" charset="-120"/>
              </a:rPr>
              <a:t>Our model has current limitations, presenting opportunities for future enhancements and broader application.</a:t>
            </a:r>
            <a:endParaRPr lang="en-US" sz="1250" dirty="0"/>
          </a:p>
        </p:txBody>
      </p:sp>
      <p:sp>
        <p:nvSpPr>
          <p:cNvPr id="4" name="Text 2"/>
          <p:cNvSpPr/>
          <p:nvPr/>
        </p:nvSpPr>
        <p:spPr>
          <a:xfrm>
            <a:off x="571619" y="1894284"/>
            <a:ext cx="2449711" cy="306229"/>
          </a:xfrm>
          <a:prstGeom prst="rect">
            <a:avLst/>
          </a:prstGeom>
          <a:noFill/>
          <a:ln/>
        </p:spPr>
        <p:txBody>
          <a:bodyPr wrap="none" lIns="0" tIns="0" rIns="0" bIns="0" rtlCol="0" anchor="t"/>
          <a:lstStyle/>
          <a:p>
            <a:pPr marL="0" indent="0" algn="l">
              <a:lnSpc>
                <a:spcPts val="2400"/>
              </a:lnSpc>
              <a:buNone/>
            </a:pPr>
            <a:r>
              <a:rPr lang="en-US" sz="1900" b="1" dirty="0">
                <a:solidFill>
                  <a:srgbClr val="FFFFFF"/>
                </a:solidFill>
                <a:latin typeface="Inter Bold" pitchFamily="34" charset="0"/>
                <a:ea typeface="Inter Bold" pitchFamily="34" charset="-122"/>
                <a:cs typeface="Inter Bold" pitchFamily="34" charset="-120"/>
              </a:rPr>
              <a:t>Current Limitations:</a:t>
            </a:r>
            <a:endParaRPr lang="en-US" sz="1900" dirty="0"/>
          </a:p>
        </p:txBody>
      </p:sp>
      <p:sp>
        <p:nvSpPr>
          <p:cNvPr id="5" name="Text 3"/>
          <p:cNvSpPr/>
          <p:nvPr/>
        </p:nvSpPr>
        <p:spPr>
          <a:xfrm>
            <a:off x="571619" y="2363748"/>
            <a:ext cx="6544389" cy="261342"/>
          </a:xfrm>
          <a:prstGeom prst="rect">
            <a:avLst/>
          </a:prstGeom>
          <a:noFill/>
          <a:ln/>
        </p:spPr>
        <p:txBody>
          <a:bodyPr wrap="none" lIns="0" tIns="0" rIns="0" bIns="0" rtlCol="0" anchor="t"/>
          <a:lstStyle/>
          <a:p>
            <a:pPr marL="342900" indent="-342900" algn="l">
              <a:lnSpc>
                <a:spcPts val="2050"/>
              </a:lnSpc>
              <a:buSzPct val="100000"/>
              <a:buChar char="•"/>
            </a:pPr>
            <a:r>
              <a:rPr lang="en-US" sz="1250" dirty="0">
                <a:solidFill>
                  <a:srgbClr val="E5E0DF"/>
                </a:solidFill>
                <a:latin typeface="Inter" pitchFamily="34" charset="0"/>
                <a:ea typeface="Inter" pitchFamily="34" charset="-122"/>
                <a:cs typeface="Inter" pitchFamily="34" charset="-120"/>
              </a:rPr>
              <a:t>Small dataset size.</a:t>
            </a:r>
            <a:endParaRPr lang="en-US" sz="1250" dirty="0"/>
          </a:p>
        </p:txBody>
      </p:sp>
      <p:sp>
        <p:nvSpPr>
          <p:cNvPr id="6" name="Text 4"/>
          <p:cNvSpPr/>
          <p:nvPr/>
        </p:nvSpPr>
        <p:spPr>
          <a:xfrm>
            <a:off x="571619" y="2682240"/>
            <a:ext cx="6544389" cy="261342"/>
          </a:xfrm>
          <a:prstGeom prst="rect">
            <a:avLst/>
          </a:prstGeom>
          <a:noFill/>
          <a:ln/>
        </p:spPr>
        <p:txBody>
          <a:bodyPr wrap="none" lIns="0" tIns="0" rIns="0" bIns="0" rtlCol="0" anchor="t"/>
          <a:lstStyle/>
          <a:p>
            <a:pPr marL="342900" indent="-342900" algn="l">
              <a:lnSpc>
                <a:spcPts val="2050"/>
              </a:lnSpc>
              <a:buSzPct val="100000"/>
              <a:buChar char="•"/>
            </a:pPr>
            <a:r>
              <a:rPr lang="en-US" sz="1250" dirty="0">
                <a:solidFill>
                  <a:srgbClr val="E5E0DF"/>
                </a:solidFill>
                <a:latin typeface="Inter" pitchFamily="34" charset="0"/>
                <a:ea typeface="Inter" pitchFamily="34" charset="-122"/>
                <a:cs typeface="Inter" pitchFamily="34" charset="-120"/>
              </a:rPr>
              <a:t>Limited feature variety.</a:t>
            </a:r>
            <a:endParaRPr lang="en-US" sz="1250" dirty="0"/>
          </a:p>
        </p:txBody>
      </p:sp>
      <p:sp>
        <p:nvSpPr>
          <p:cNvPr id="7" name="Text 5"/>
          <p:cNvSpPr/>
          <p:nvPr/>
        </p:nvSpPr>
        <p:spPr>
          <a:xfrm>
            <a:off x="7522012" y="1894284"/>
            <a:ext cx="2693551" cy="306229"/>
          </a:xfrm>
          <a:prstGeom prst="rect">
            <a:avLst/>
          </a:prstGeom>
          <a:noFill/>
          <a:ln/>
        </p:spPr>
        <p:txBody>
          <a:bodyPr wrap="none" lIns="0" tIns="0" rIns="0" bIns="0" rtlCol="0" anchor="t"/>
          <a:lstStyle/>
          <a:p>
            <a:pPr marL="0" indent="0" algn="l">
              <a:lnSpc>
                <a:spcPts val="2400"/>
              </a:lnSpc>
              <a:buNone/>
            </a:pPr>
            <a:r>
              <a:rPr lang="en-US" sz="1900" b="1" dirty="0">
                <a:solidFill>
                  <a:srgbClr val="FFFFFF"/>
                </a:solidFill>
                <a:latin typeface="Inter Bold" pitchFamily="34" charset="0"/>
                <a:ea typeface="Inter Bold" pitchFamily="34" charset="-122"/>
                <a:cs typeface="Inter Bold" pitchFamily="34" charset="-120"/>
              </a:rPr>
              <a:t>Future Enhancements:</a:t>
            </a:r>
            <a:endParaRPr lang="en-US" sz="1900" dirty="0"/>
          </a:p>
        </p:txBody>
      </p:sp>
      <p:pic>
        <p:nvPicPr>
          <p:cNvPr id="8" name="Image 0" descr="preencoded.png"/>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7522012" y="2404586"/>
            <a:ext cx="163235" cy="163235"/>
          </a:xfrm>
          <a:prstGeom prst="rect">
            <a:avLst/>
          </a:prstGeom>
        </p:spPr>
      </p:pic>
      <p:sp>
        <p:nvSpPr>
          <p:cNvPr id="9" name="Shape 6"/>
          <p:cNvSpPr/>
          <p:nvPr/>
        </p:nvSpPr>
        <p:spPr>
          <a:xfrm>
            <a:off x="7522012" y="2638782"/>
            <a:ext cx="6544389" cy="22860"/>
          </a:xfrm>
          <a:prstGeom prst="rect">
            <a:avLst/>
          </a:prstGeom>
          <a:solidFill>
            <a:srgbClr val="2B0AFF"/>
          </a:solidFill>
          <a:ln/>
        </p:spPr>
      </p:sp>
      <p:sp>
        <p:nvSpPr>
          <p:cNvPr id="10" name="Text 7"/>
          <p:cNvSpPr/>
          <p:nvPr/>
        </p:nvSpPr>
        <p:spPr>
          <a:xfrm>
            <a:off x="7522012" y="2766060"/>
            <a:ext cx="2166818" cy="255151"/>
          </a:xfrm>
          <a:prstGeom prst="rect">
            <a:avLst/>
          </a:prstGeom>
          <a:noFill/>
          <a:ln/>
        </p:spPr>
        <p:txBody>
          <a:bodyPr wrap="none" lIns="0" tIns="0" rIns="0" bIns="0" rtlCol="0" anchor="t"/>
          <a:lstStyle/>
          <a:p>
            <a:pPr marL="0" indent="0" algn="l">
              <a:lnSpc>
                <a:spcPts val="2000"/>
              </a:lnSpc>
              <a:buNone/>
            </a:pPr>
            <a:r>
              <a:rPr lang="en-US" sz="1600" b="1" dirty="0">
                <a:solidFill>
                  <a:srgbClr val="E5E0DF"/>
                </a:solidFill>
                <a:latin typeface="Inter Bold" pitchFamily="34" charset="0"/>
                <a:ea typeface="Inter Bold" pitchFamily="34" charset="-122"/>
                <a:cs typeface="Inter Bold" pitchFamily="34" charset="-120"/>
              </a:rPr>
              <a:t>Advanced Algorithms</a:t>
            </a:r>
            <a:endParaRPr lang="en-US" sz="1600" dirty="0"/>
          </a:p>
        </p:txBody>
      </p:sp>
      <p:sp>
        <p:nvSpPr>
          <p:cNvPr id="11" name="Text 8"/>
          <p:cNvSpPr/>
          <p:nvPr/>
        </p:nvSpPr>
        <p:spPr>
          <a:xfrm>
            <a:off x="7522012" y="3184446"/>
            <a:ext cx="6544389" cy="261342"/>
          </a:xfrm>
          <a:prstGeom prst="rect">
            <a:avLst/>
          </a:prstGeom>
          <a:noFill/>
          <a:ln/>
        </p:spPr>
        <p:txBody>
          <a:bodyPr wrap="none" lIns="0" tIns="0" rIns="0" bIns="0" rtlCol="0" anchor="t"/>
          <a:lstStyle/>
          <a:p>
            <a:pPr marL="0" indent="0" algn="l">
              <a:lnSpc>
                <a:spcPts val="2050"/>
              </a:lnSpc>
              <a:buNone/>
            </a:pPr>
            <a:r>
              <a:rPr lang="en-US" sz="1250" dirty="0">
                <a:solidFill>
                  <a:srgbClr val="E5E0DF"/>
                </a:solidFill>
                <a:latin typeface="Inter" pitchFamily="34" charset="0"/>
                <a:ea typeface="Inter" pitchFamily="34" charset="-122"/>
                <a:cs typeface="Inter" pitchFamily="34" charset="-120"/>
              </a:rPr>
              <a:t>Explore Random Forest, XGBoost, Neural Networks.</a:t>
            </a:r>
            <a:endParaRPr lang="en-US" sz="1250" dirty="0"/>
          </a:p>
        </p:txBody>
      </p:sp>
      <p:pic>
        <p:nvPicPr>
          <p:cNvPr id="12" name="Image 1" descr="preencoded.png"/>
          <p:cNvPicPr>
            <a:picLocks noChangeAspect="1"/>
          </p:cNvPicPr>
          <p:nvPr/>
        </p:nvPicPr>
        <p:blipFill>
          <a:blip r:embed="rId3">
            <a:extLst>
              <a:ext uri="{96DAC541-7B7A-43D3-8B79-37D633B846F1}">
                <asvg:svgBlip xmlns:asvg="http://schemas.microsoft.com/office/drawing/2016/SVG/main" xmlns="" r:embed="rId5"/>
              </a:ext>
            </a:extLst>
          </a:blip>
          <a:stretch>
            <a:fillRect/>
          </a:stretch>
        </p:blipFill>
        <p:spPr>
          <a:xfrm>
            <a:off x="7522012" y="3751778"/>
            <a:ext cx="163235" cy="163235"/>
          </a:xfrm>
          <a:prstGeom prst="rect">
            <a:avLst/>
          </a:prstGeom>
        </p:spPr>
      </p:pic>
      <p:sp>
        <p:nvSpPr>
          <p:cNvPr id="13" name="Shape 9"/>
          <p:cNvSpPr/>
          <p:nvPr/>
        </p:nvSpPr>
        <p:spPr>
          <a:xfrm>
            <a:off x="7522012" y="3985974"/>
            <a:ext cx="6544389" cy="22860"/>
          </a:xfrm>
          <a:prstGeom prst="rect">
            <a:avLst/>
          </a:prstGeom>
          <a:solidFill>
            <a:srgbClr val="2B0AFF"/>
          </a:solidFill>
          <a:ln/>
        </p:spPr>
      </p:sp>
      <p:sp>
        <p:nvSpPr>
          <p:cNvPr id="14" name="Text 10"/>
          <p:cNvSpPr/>
          <p:nvPr/>
        </p:nvSpPr>
        <p:spPr>
          <a:xfrm>
            <a:off x="7522012" y="4113252"/>
            <a:ext cx="2380298" cy="255151"/>
          </a:xfrm>
          <a:prstGeom prst="rect">
            <a:avLst/>
          </a:prstGeom>
          <a:noFill/>
          <a:ln/>
        </p:spPr>
        <p:txBody>
          <a:bodyPr wrap="none" lIns="0" tIns="0" rIns="0" bIns="0" rtlCol="0" anchor="t"/>
          <a:lstStyle/>
          <a:p>
            <a:pPr marL="0" indent="0" algn="l">
              <a:lnSpc>
                <a:spcPts val="2000"/>
              </a:lnSpc>
              <a:buNone/>
            </a:pPr>
            <a:r>
              <a:rPr lang="en-US" sz="1600" b="1" dirty="0">
                <a:solidFill>
                  <a:srgbClr val="E5E0DF"/>
                </a:solidFill>
                <a:latin typeface="Inter Bold" pitchFamily="34" charset="0"/>
                <a:ea typeface="Inter Bold" pitchFamily="34" charset="-122"/>
                <a:cs typeface="Inter Bold" pitchFamily="34" charset="-120"/>
              </a:rPr>
              <a:t>Hyperparameter Tuning</a:t>
            </a:r>
            <a:endParaRPr lang="en-US" sz="1600" dirty="0"/>
          </a:p>
        </p:txBody>
      </p:sp>
      <p:sp>
        <p:nvSpPr>
          <p:cNvPr id="15" name="Text 11"/>
          <p:cNvSpPr/>
          <p:nvPr/>
        </p:nvSpPr>
        <p:spPr>
          <a:xfrm>
            <a:off x="7522012" y="4531638"/>
            <a:ext cx="6544389" cy="261342"/>
          </a:xfrm>
          <a:prstGeom prst="rect">
            <a:avLst/>
          </a:prstGeom>
          <a:noFill/>
          <a:ln/>
        </p:spPr>
        <p:txBody>
          <a:bodyPr wrap="none" lIns="0" tIns="0" rIns="0" bIns="0" rtlCol="0" anchor="t"/>
          <a:lstStyle/>
          <a:p>
            <a:pPr marL="0" indent="0" algn="l">
              <a:lnSpc>
                <a:spcPts val="2050"/>
              </a:lnSpc>
              <a:buNone/>
            </a:pPr>
            <a:r>
              <a:rPr lang="en-US" sz="1250" dirty="0">
                <a:solidFill>
                  <a:srgbClr val="E5E0DF"/>
                </a:solidFill>
                <a:latin typeface="Inter" pitchFamily="34" charset="0"/>
                <a:ea typeface="Inter" pitchFamily="34" charset="-122"/>
                <a:cs typeface="Inter" pitchFamily="34" charset="-120"/>
              </a:rPr>
              <a:t>Optimize for peak performance.</a:t>
            </a:r>
            <a:endParaRPr lang="en-US" sz="1250" dirty="0"/>
          </a:p>
        </p:txBody>
      </p:sp>
      <p:pic>
        <p:nvPicPr>
          <p:cNvPr id="16" name="Image 2" descr="preencoded.png"/>
          <p:cNvPicPr>
            <a:picLocks noChangeAspect="1"/>
          </p:cNvPicPr>
          <p:nvPr/>
        </p:nvPicPr>
        <p:blipFill>
          <a:blip r:embed="rId3">
            <a:extLst>
              <a:ext uri="{96DAC541-7B7A-43D3-8B79-37D633B846F1}">
                <asvg:svgBlip xmlns:asvg="http://schemas.microsoft.com/office/drawing/2016/SVG/main" xmlns="" r:embed="rId6"/>
              </a:ext>
            </a:extLst>
          </a:blip>
          <a:stretch>
            <a:fillRect/>
          </a:stretch>
        </p:blipFill>
        <p:spPr>
          <a:xfrm>
            <a:off x="7522012" y="5098971"/>
            <a:ext cx="163235" cy="163235"/>
          </a:xfrm>
          <a:prstGeom prst="rect">
            <a:avLst/>
          </a:prstGeom>
        </p:spPr>
      </p:pic>
      <p:sp>
        <p:nvSpPr>
          <p:cNvPr id="17" name="Shape 12"/>
          <p:cNvSpPr/>
          <p:nvPr/>
        </p:nvSpPr>
        <p:spPr>
          <a:xfrm>
            <a:off x="7522012" y="5333167"/>
            <a:ext cx="6544389" cy="22860"/>
          </a:xfrm>
          <a:prstGeom prst="rect">
            <a:avLst/>
          </a:prstGeom>
          <a:solidFill>
            <a:srgbClr val="2B0AFF"/>
          </a:solidFill>
          <a:ln/>
        </p:spPr>
      </p:sp>
      <p:sp>
        <p:nvSpPr>
          <p:cNvPr id="18" name="Text 13"/>
          <p:cNvSpPr/>
          <p:nvPr/>
        </p:nvSpPr>
        <p:spPr>
          <a:xfrm>
            <a:off x="7522012" y="5460444"/>
            <a:ext cx="2041446" cy="255151"/>
          </a:xfrm>
          <a:prstGeom prst="rect">
            <a:avLst/>
          </a:prstGeom>
          <a:noFill/>
          <a:ln/>
        </p:spPr>
        <p:txBody>
          <a:bodyPr wrap="none" lIns="0" tIns="0" rIns="0" bIns="0" rtlCol="0" anchor="t"/>
          <a:lstStyle/>
          <a:p>
            <a:pPr marL="0" indent="0" algn="l">
              <a:lnSpc>
                <a:spcPts val="2000"/>
              </a:lnSpc>
              <a:buNone/>
            </a:pPr>
            <a:r>
              <a:rPr lang="en-US" sz="1600" b="1" dirty="0">
                <a:solidFill>
                  <a:srgbClr val="E5E0DF"/>
                </a:solidFill>
                <a:latin typeface="Inter Bold" pitchFamily="34" charset="0"/>
                <a:ea typeface="Inter Bold" pitchFamily="34" charset="-122"/>
                <a:cs typeface="Inter Bold" pitchFamily="34" charset="-120"/>
              </a:rPr>
              <a:t>Cross-Validation</a:t>
            </a:r>
            <a:endParaRPr lang="en-US" sz="1600" dirty="0"/>
          </a:p>
        </p:txBody>
      </p:sp>
      <p:sp>
        <p:nvSpPr>
          <p:cNvPr id="19" name="Text 14"/>
          <p:cNvSpPr/>
          <p:nvPr/>
        </p:nvSpPr>
        <p:spPr>
          <a:xfrm>
            <a:off x="7522012" y="5878830"/>
            <a:ext cx="6544389" cy="261342"/>
          </a:xfrm>
          <a:prstGeom prst="rect">
            <a:avLst/>
          </a:prstGeom>
          <a:noFill/>
          <a:ln/>
        </p:spPr>
        <p:txBody>
          <a:bodyPr wrap="none" lIns="0" tIns="0" rIns="0" bIns="0" rtlCol="0" anchor="t"/>
          <a:lstStyle/>
          <a:p>
            <a:pPr marL="0" indent="0" algn="l">
              <a:lnSpc>
                <a:spcPts val="2050"/>
              </a:lnSpc>
              <a:buNone/>
            </a:pPr>
            <a:r>
              <a:rPr lang="en-US" sz="1250" dirty="0">
                <a:solidFill>
                  <a:srgbClr val="E5E0DF"/>
                </a:solidFill>
                <a:latin typeface="Inter" pitchFamily="34" charset="0"/>
                <a:ea typeface="Inter" pitchFamily="34" charset="-122"/>
                <a:cs typeface="Inter" pitchFamily="34" charset="-120"/>
              </a:rPr>
              <a:t>Implement k-fold for robust evaluation.</a:t>
            </a:r>
            <a:endParaRPr lang="en-US" sz="1250" dirty="0"/>
          </a:p>
        </p:txBody>
      </p:sp>
      <p:pic>
        <p:nvPicPr>
          <p:cNvPr id="20" name="Image 3" descr="preencoded.png"/>
          <p:cNvPicPr>
            <a:picLocks noChangeAspect="1"/>
          </p:cNvPicPr>
          <p:nvPr/>
        </p:nvPicPr>
        <p:blipFill>
          <a:blip r:embed="rId3">
            <a:extLst>
              <a:ext uri="{96DAC541-7B7A-43D3-8B79-37D633B846F1}">
                <asvg:svgBlip xmlns:asvg="http://schemas.microsoft.com/office/drawing/2016/SVG/main" xmlns="" r:embed="rId8"/>
              </a:ext>
            </a:extLst>
          </a:blip>
          <a:stretch>
            <a:fillRect/>
          </a:stretch>
        </p:blipFill>
        <p:spPr>
          <a:xfrm>
            <a:off x="7522012" y="6446163"/>
            <a:ext cx="163235" cy="163235"/>
          </a:xfrm>
          <a:prstGeom prst="rect">
            <a:avLst/>
          </a:prstGeom>
        </p:spPr>
      </p:pic>
      <p:sp>
        <p:nvSpPr>
          <p:cNvPr id="21" name="Shape 15"/>
          <p:cNvSpPr/>
          <p:nvPr/>
        </p:nvSpPr>
        <p:spPr>
          <a:xfrm>
            <a:off x="7522012" y="6680359"/>
            <a:ext cx="6544389" cy="22860"/>
          </a:xfrm>
          <a:prstGeom prst="rect">
            <a:avLst/>
          </a:prstGeom>
          <a:solidFill>
            <a:srgbClr val="2B0AFF"/>
          </a:solidFill>
          <a:ln/>
        </p:spPr>
      </p:sp>
      <p:sp>
        <p:nvSpPr>
          <p:cNvPr id="22" name="Text 16"/>
          <p:cNvSpPr/>
          <p:nvPr/>
        </p:nvSpPr>
        <p:spPr>
          <a:xfrm>
            <a:off x="7522012" y="6807637"/>
            <a:ext cx="2041446" cy="255151"/>
          </a:xfrm>
          <a:prstGeom prst="rect">
            <a:avLst/>
          </a:prstGeom>
          <a:noFill/>
          <a:ln/>
        </p:spPr>
        <p:txBody>
          <a:bodyPr wrap="none" lIns="0" tIns="0" rIns="0" bIns="0" rtlCol="0" anchor="t"/>
          <a:lstStyle/>
          <a:p>
            <a:pPr marL="0" indent="0" algn="l">
              <a:lnSpc>
                <a:spcPts val="2000"/>
              </a:lnSpc>
              <a:buNone/>
            </a:pPr>
            <a:r>
              <a:rPr lang="en-US" sz="1600" b="1" dirty="0">
                <a:solidFill>
                  <a:srgbClr val="E5E0DF"/>
                </a:solidFill>
                <a:latin typeface="Inter Bold" pitchFamily="34" charset="0"/>
                <a:ea typeface="Inter Bold" pitchFamily="34" charset="-122"/>
                <a:cs typeface="Inter Bold" pitchFamily="34" charset="-120"/>
              </a:rPr>
              <a:t>Larger Datasets</a:t>
            </a:r>
            <a:endParaRPr lang="en-US" sz="1600" dirty="0"/>
          </a:p>
        </p:txBody>
      </p:sp>
      <p:sp>
        <p:nvSpPr>
          <p:cNvPr id="23" name="Text 17"/>
          <p:cNvSpPr/>
          <p:nvPr/>
        </p:nvSpPr>
        <p:spPr>
          <a:xfrm>
            <a:off x="7522012" y="7226022"/>
            <a:ext cx="6544389" cy="261342"/>
          </a:xfrm>
          <a:prstGeom prst="rect">
            <a:avLst/>
          </a:prstGeom>
          <a:noFill/>
          <a:ln/>
        </p:spPr>
        <p:txBody>
          <a:bodyPr wrap="none" lIns="0" tIns="0" rIns="0" bIns="0" rtlCol="0" anchor="t"/>
          <a:lstStyle/>
          <a:p>
            <a:pPr marL="0" indent="0" algn="l">
              <a:lnSpc>
                <a:spcPts val="2050"/>
              </a:lnSpc>
              <a:buNone/>
            </a:pPr>
            <a:r>
              <a:rPr lang="en-US" sz="1250" dirty="0">
                <a:solidFill>
                  <a:srgbClr val="E5E0DF"/>
                </a:solidFill>
                <a:latin typeface="Inter" pitchFamily="34" charset="0"/>
                <a:ea typeface="Inter" pitchFamily="34" charset="-122"/>
                <a:cs typeface="Inter" pitchFamily="34" charset="-120"/>
              </a:rPr>
              <a:t>Integrate multi-source data.</a:t>
            </a:r>
            <a:endParaRPr lang="en-US" sz="1250" dirty="0"/>
          </a:p>
        </p:txBody>
      </p:sp>
      <p:sp>
        <p:nvSpPr>
          <p:cNvPr id="24" name="Rectangle 23"/>
          <p:cNvSpPr/>
          <p:nvPr/>
        </p:nvSpPr>
        <p:spPr>
          <a:xfrm>
            <a:off x="12791241" y="7706389"/>
            <a:ext cx="1844566" cy="488731"/>
          </a:xfrm>
          <a:prstGeom prst="rect">
            <a:avLst/>
          </a:prstGeom>
          <a:solidFill>
            <a:schemeClr val="tx1">
              <a:lumMod val="85000"/>
              <a:lumOff val="15000"/>
            </a:schemeClr>
          </a:soli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pic>
        <p:nvPicPr>
          <p:cNvPr id="25" name="Image 0" descr="preencoded.png"/>
          <p:cNvPicPr>
            <a:picLocks noChangeAspect="1"/>
          </p:cNvPicPr>
          <p:nvPr/>
        </p:nvPicPr>
        <p:blipFill>
          <a:blip r:embed="rId9"/>
          <a:stretch>
            <a:fillRect/>
          </a:stretch>
        </p:blipFill>
        <p:spPr>
          <a:xfrm>
            <a:off x="571618" y="3090327"/>
            <a:ext cx="6544389" cy="502514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877</Words>
  <Application>Microsoft Office PowerPoint</Application>
  <PresentationFormat>Custom</PresentationFormat>
  <Paragraphs>107</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Consolas</vt:lpstr>
      <vt:lpstr>Calibri</vt:lpstr>
      <vt:lpstr>Inter Bold</vt:lpstr>
      <vt:lpstr>Inter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Chirandip Roy</dc:creator>
  <cp:lastModifiedBy>Microsoft account</cp:lastModifiedBy>
  <cp:revision>4</cp:revision>
  <dcterms:created xsi:type="dcterms:W3CDTF">2025-11-13T19:23:02Z</dcterms:created>
  <dcterms:modified xsi:type="dcterms:W3CDTF">2025-11-13T20:02:22Z</dcterms:modified>
</cp:coreProperties>
</file>